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86" r:id="rId2"/>
    <p:sldId id="288" r:id="rId3"/>
    <p:sldId id="257" r:id="rId4"/>
    <p:sldId id="258" r:id="rId5"/>
    <p:sldId id="259" r:id="rId6"/>
    <p:sldId id="260" r:id="rId7"/>
    <p:sldId id="261" r:id="rId8"/>
    <p:sldId id="265" r:id="rId9"/>
    <p:sldId id="290" r:id="rId10"/>
    <p:sldId id="289" r:id="rId11"/>
    <p:sldId id="267" r:id="rId12"/>
    <p:sldId id="292" r:id="rId13"/>
    <p:sldId id="291" r:id="rId14"/>
    <p:sldId id="271" r:id="rId15"/>
    <p:sldId id="272" r:id="rId16"/>
    <p:sldId id="294" r:id="rId17"/>
    <p:sldId id="295" r:id="rId18"/>
    <p:sldId id="304" r:id="rId19"/>
    <p:sldId id="293" r:id="rId20"/>
    <p:sldId id="297" r:id="rId21"/>
    <p:sldId id="298" r:id="rId22"/>
    <p:sldId id="299" r:id="rId23"/>
    <p:sldId id="300" r:id="rId24"/>
    <p:sldId id="301" r:id="rId25"/>
    <p:sldId id="277" r:id="rId26"/>
    <p:sldId id="278" r:id="rId27"/>
    <p:sldId id="279" r:id="rId28"/>
    <p:sldId id="302" r:id="rId29"/>
    <p:sldId id="303" r:id="rId30"/>
    <p:sldId id="287" r:id="rId31"/>
  </p:sldIdLst>
  <p:sldSz cx="9144000" cy="5143500" type="screen16x9"/>
  <p:notesSz cx="6858000" cy="9144000"/>
  <p:custDataLst>
    <p:tags r:id="rId33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1">
          <p15:clr>
            <a:srgbClr val="A4A3A4"/>
          </p15:clr>
        </p15:guide>
        <p15:guide id="2" pos="28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4180"/>
    <a:srgbClr val="00A6B6"/>
    <a:srgbClr val="E66B6B"/>
    <a:srgbClr val="FFB352"/>
    <a:srgbClr val="FFA538"/>
    <a:srgbClr val="6C407D"/>
    <a:srgbClr val="00A7B7"/>
    <a:srgbClr val="F451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28" autoAdjust="0"/>
    <p:restoredTop sz="96405"/>
  </p:normalViewPr>
  <p:slideViewPr>
    <p:cSldViewPr snapToGrid="0">
      <p:cViewPr>
        <p:scale>
          <a:sx n="75" d="100"/>
          <a:sy n="75" d="100"/>
        </p:scale>
        <p:origin x="43" y="490"/>
      </p:cViewPr>
      <p:guideLst>
        <p:guide orient="horz" pos="1631"/>
        <p:guide pos="28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066483-C7ED-41F0-AE7E-73A98F839F6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BE8CA6-71B2-45F7-A00D-AFA4939738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098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8CA6-71B2-45F7-A00D-AFA4939738A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7601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8CA6-71B2-45F7-A00D-AFA4939738A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721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62B6DB2-5B66-4BBE-A756-5D71125F2A2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45EF94B-9B2F-4BAF-BE87-D6B39DC255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62B6DB2-5B66-4BBE-A756-5D71125F2A2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45EF94B-9B2F-4BAF-BE87-D6B39DC255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5"/>
            <a:ext cx="1971675" cy="435887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73845"/>
            <a:ext cx="5800725" cy="435887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62B6DB2-5B66-4BBE-A756-5D71125F2A2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45EF94B-9B2F-4BAF-BE87-D6B39DC255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62B6DB2-5B66-4BBE-A756-5D71125F2A2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45EF94B-9B2F-4BAF-BE87-D6B39DC255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62B6DB2-5B66-4BBE-A756-5D71125F2A2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45EF94B-9B2F-4BAF-BE87-D6B39DC255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62B6DB2-5B66-4BBE-A756-5D71125F2A2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45EF94B-9B2F-4BAF-BE87-D6B39DC255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260872"/>
            <a:ext cx="3887391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1878806"/>
            <a:ext cx="3887391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62B6DB2-5B66-4BBE-A756-5D71125F2A2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45EF94B-9B2F-4BAF-BE87-D6B39DC255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62B6DB2-5B66-4BBE-A756-5D71125F2A2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45EF94B-9B2F-4BAF-BE87-D6B39DC255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62B6DB2-5B66-4BBE-A756-5D71125F2A2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45EF94B-9B2F-4BAF-BE87-D6B39DC255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62B6DB2-5B66-4BBE-A756-5D71125F2A2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45EF94B-9B2F-4BAF-BE87-D6B39DC255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562B6DB2-5B66-4BBE-A756-5D71125F2A29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A45EF94B-9B2F-4BAF-BE87-D6B39DC255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Ken%20Thompson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aike.baidu.com/item/unix/219943?fr=aladdin" TargetMode="External"/><Relationship Id="rId4" Type="http://schemas.openxmlformats.org/officeDocument/2006/relationships/hyperlink" Target="https://baike.baidu.com/item/%E4%B8%B9%E5%B0%BC%E6%96%AF%C2%B7%E9%87%8C%E5%A5%87/7267171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hyperlink" Target="https://baike.baidu.com/item/Bill%20Joy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ram_Moolenaar" TargetMode="External"/><Relationship Id="rId2" Type="http://schemas.openxmlformats.org/officeDocument/2006/relationships/hyperlink" Target="https://blog.csdn.net/flynetcn/article/details/1757794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hyperlink" Target="https://baike.baidu.com/item/Amiga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0" y="17780"/>
            <a:ext cx="9144000" cy="5143500"/>
          </a:xfrm>
          <a:prstGeom prst="rect">
            <a:avLst/>
          </a:prstGeom>
        </p:spPr>
      </p:pic>
      <p:cxnSp>
        <p:nvCxnSpPr>
          <p:cNvPr id="29" name="直接连接符 28"/>
          <p:cNvCxnSpPr/>
          <p:nvPr/>
        </p:nvCxnSpPr>
        <p:spPr>
          <a:xfrm flipH="1">
            <a:off x="6192982" y="-33259"/>
            <a:ext cx="1196227" cy="2868726"/>
          </a:xfrm>
          <a:prstGeom prst="line">
            <a:avLst/>
          </a:prstGeom>
          <a:ln>
            <a:solidFill>
              <a:srgbClr val="EC6C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/>
          <p:cNvSpPr/>
          <p:nvPr/>
        </p:nvSpPr>
        <p:spPr>
          <a:xfrm>
            <a:off x="2979399" y="1081062"/>
            <a:ext cx="3018064" cy="3018064"/>
          </a:xfrm>
          <a:prstGeom prst="ellipse">
            <a:avLst/>
          </a:prstGeom>
          <a:noFill/>
          <a:ln>
            <a:solidFill>
              <a:srgbClr val="0041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31" name="椭圆 30"/>
          <p:cNvSpPr/>
          <p:nvPr/>
        </p:nvSpPr>
        <p:spPr>
          <a:xfrm>
            <a:off x="3176704" y="1278367"/>
            <a:ext cx="2623457" cy="26234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2"/>
              </a:gs>
            </a:gsLst>
            <a:lin ang="13500000" scaled="1"/>
            <a:tileRect/>
          </a:gradFill>
          <a:ln w="38100">
            <a:gradFill flip="none" rotWithShape="1">
              <a:gsLst>
                <a:gs pos="0">
                  <a:schemeClr val="bg1"/>
                </a:gs>
                <a:gs pos="100000">
                  <a:schemeClr val="bg2"/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32" name="文本框 31"/>
          <p:cNvSpPr txBox="1"/>
          <p:nvPr/>
        </p:nvSpPr>
        <p:spPr>
          <a:xfrm>
            <a:off x="3247843" y="1694254"/>
            <a:ext cx="3619382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>
                <a:solidFill>
                  <a:srgbClr val="6E418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r>
              <a:rPr lang="en-US" altLang="zh-CN" sz="8000" dirty="0">
                <a:solidFill>
                  <a:srgbClr val="FFB352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</a:t>
            </a:r>
            <a:r>
              <a:rPr lang="en-US" altLang="zh-CN" sz="8000" dirty="0">
                <a:solidFill>
                  <a:srgbClr val="E66B6B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22</a:t>
            </a:r>
            <a:endParaRPr lang="zh-CN" altLang="en-US" sz="8000" dirty="0">
              <a:solidFill>
                <a:srgbClr val="00A6B6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33" name="直接连接符 32"/>
          <p:cNvCxnSpPr/>
          <p:nvPr/>
        </p:nvCxnSpPr>
        <p:spPr>
          <a:xfrm flipH="1">
            <a:off x="2303565" y="0"/>
            <a:ext cx="1196227" cy="2868726"/>
          </a:xfrm>
          <a:prstGeom prst="line">
            <a:avLst/>
          </a:prstGeom>
          <a:ln>
            <a:solidFill>
              <a:srgbClr val="FCD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H="1">
            <a:off x="1585305" y="2273969"/>
            <a:ext cx="1196227" cy="2868726"/>
          </a:xfrm>
          <a:prstGeom prst="line">
            <a:avLst/>
          </a:prstGeom>
          <a:ln>
            <a:solidFill>
              <a:srgbClr val="3CB5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H="1">
            <a:off x="1457208" y="1434363"/>
            <a:ext cx="1196227" cy="2868726"/>
          </a:xfrm>
          <a:prstGeom prst="line">
            <a:avLst/>
          </a:prstGeom>
          <a:ln>
            <a:solidFill>
              <a:srgbClr val="E53B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>
            <a:off x="6125858" y="936835"/>
            <a:ext cx="1196227" cy="2868726"/>
          </a:xfrm>
          <a:prstGeom prst="line">
            <a:avLst/>
          </a:prstGeom>
          <a:ln>
            <a:solidFill>
              <a:srgbClr val="FCD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H="1">
            <a:off x="5840606" y="2298309"/>
            <a:ext cx="1196227" cy="2868726"/>
          </a:xfrm>
          <a:prstGeom prst="line">
            <a:avLst/>
          </a:prstGeom>
          <a:ln>
            <a:solidFill>
              <a:srgbClr val="3CB5B5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H="1">
            <a:off x="1528324" y="539346"/>
            <a:ext cx="1196227" cy="2868726"/>
          </a:xfrm>
          <a:prstGeom prst="line">
            <a:avLst/>
          </a:prstGeom>
          <a:ln>
            <a:solidFill>
              <a:srgbClr val="FCD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H="1">
            <a:off x="463923" y="2366300"/>
            <a:ext cx="1196227" cy="2868726"/>
          </a:xfrm>
          <a:prstGeom prst="line">
            <a:avLst/>
          </a:prstGeom>
          <a:ln>
            <a:solidFill>
              <a:srgbClr val="EC6C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>
            <a:off x="1037068" y="8131"/>
            <a:ext cx="1196227" cy="2868726"/>
          </a:xfrm>
          <a:prstGeom prst="line">
            <a:avLst/>
          </a:prstGeom>
          <a:ln>
            <a:solidFill>
              <a:srgbClr val="3CB5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H="1">
            <a:off x="5806328" y="3379970"/>
            <a:ext cx="1196227" cy="2868726"/>
          </a:xfrm>
          <a:prstGeom prst="line">
            <a:avLst/>
          </a:prstGeom>
          <a:ln>
            <a:solidFill>
              <a:srgbClr val="FCD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H="1">
            <a:off x="7339571" y="-33259"/>
            <a:ext cx="1196227" cy="2868726"/>
          </a:xfrm>
          <a:prstGeom prst="line">
            <a:avLst/>
          </a:prstGeom>
          <a:ln>
            <a:solidFill>
              <a:srgbClr val="3CB5B5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7013606" y="53440"/>
            <a:ext cx="1196227" cy="2868726"/>
          </a:xfrm>
          <a:prstGeom prst="line">
            <a:avLst/>
          </a:prstGeom>
          <a:ln>
            <a:solidFill>
              <a:srgbClr val="E53B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H="1">
            <a:off x="1889996" y="-1241929"/>
            <a:ext cx="1196227" cy="2868726"/>
          </a:xfrm>
          <a:prstGeom prst="line">
            <a:avLst/>
          </a:prstGeom>
          <a:ln>
            <a:solidFill>
              <a:srgbClr val="E53B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flipH="1">
            <a:off x="5101058" y="2893855"/>
            <a:ext cx="1196227" cy="2868726"/>
          </a:xfrm>
          <a:prstGeom prst="line">
            <a:avLst/>
          </a:prstGeom>
          <a:ln>
            <a:solidFill>
              <a:srgbClr val="E53B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 flipH="1">
            <a:off x="6730735" y="2023088"/>
            <a:ext cx="1196227" cy="2868726"/>
          </a:xfrm>
          <a:prstGeom prst="line">
            <a:avLst/>
          </a:prstGeom>
          <a:ln>
            <a:solidFill>
              <a:srgbClr val="EC6C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/>
          <p:cNvSpPr txBox="1"/>
          <p:nvPr/>
        </p:nvSpPr>
        <p:spPr>
          <a:xfrm>
            <a:off x="3470003" y="3035189"/>
            <a:ext cx="21304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400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40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Linux</a:t>
            </a:r>
            <a:r>
              <a:rPr lang="zh-CN" altLang="en-US" sz="1400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</a:rPr>
              <a:t>学习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"/>
                            </p:stCondLst>
                            <p:childTnLst>
                              <p:par>
                                <p:cTn id="8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9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9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9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299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/>
      <p:bldP spid="4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A538"/>
                </a:solidFill>
                <a:latin typeface="微软雅黑" panose="020B0503020204020204" charset="-122"/>
                <a:ea typeface="微软雅黑" panose="020B0503020204020204" charset="-122"/>
              </a:rPr>
              <a:t>用户和用户组</a:t>
            </a:r>
          </a:p>
        </p:txBody>
      </p:sp>
      <p:sp>
        <p:nvSpPr>
          <p:cNvPr id="110" name="文本框 63"/>
          <p:cNvSpPr txBox="1"/>
          <p:nvPr/>
        </p:nvSpPr>
        <p:spPr>
          <a:xfrm>
            <a:off x="872737" y="3884339"/>
            <a:ext cx="1760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01ACBE"/>
                </a:solidFill>
                <a:latin typeface="微软雅黑" panose="020B0503020204020204" charset="-122"/>
                <a:ea typeface="微软雅黑" panose="020B0503020204020204" charset="-122"/>
              </a:rPr>
              <a:t>添加用户组</a:t>
            </a:r>
          </a:p>
        </p:txBody>
      </p:sp>
      <p:sp>
        <p:nvSpPr>
          <p:cNvPr id="111" name="文本框 77"/>
          <p:cNvSpPr txBox="1"/>
          <p:nvPr/>
        </p:nvSpPr>
        <p:spPr>
          <a:xfrm>
            <a:off x="5584293" y="1242502"/>
            <a:ext cx="1760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663A77"/>
                </a:solidFill>
                <a:latin typeface="微软雅黑" panose="020B0503020204020204" charset="-122"/>
                <a:ea typeface="微软雅黑" panose="020B0503020204020204" charset="-122"/>
              </a:rPr>
              <a:t>修改用户组</a:t>
            </a:r>
          </a:p>
        </p:txBody>
      </p:sp>
      <p:sp>
        <p:nvSpPr>
          <p:cNvPr id="112" name="文本框 93"/>
          <p:cNvSpPr txBox="1"/>
          <p:nvPr/>
        </p:nvSpPr>
        <p:spPr>
          <a:xfrm>
            <a:off x="5584293" y="4015144"/>
            <a:ext cx="1760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E87071"/>
                </a:solidFill>
                <a:latin typeface="微软雅黑" panose="020B0503020204020204" charset="-122"/>
                <a:ea typeface="微软雅黑" panose="020B0503020204020204" charset="-122"/>
              </a:rPr>
              <a:t>切换不同用户组</a:t>
            </a:r>
          </a:p>
        </p:txBody>
      </p:sp>
      <p:sp>
        <p:nvSpPr>
          <p:cNvPr id="113" name="文本框 94"/>
          <p:cNvSpPr txBox="1"/>
          <p:nvPr/>
        </p:nvSpPr>
        <p:spPr>
          <a:xfrm>
            <a:off x="582950" y="1260348"/>
            <a:ext cx="1760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B850"/>
                </a:solidFill>
                <a:latin typeface="微软雅黑" panose="020B0503020204020204" charset="-122"/>
                <a:ea typeface="微软雅黑" panose="020B0503020204020204" charset="-122"/>
              </a:rPr>
              <a:t>添加用户</a:t>
            </a:r>
          </a:p>
        </p:txBody>
      </p:sp>
      <p:sp>
        <p:nvSpPr>
          <p:cNvPr id="196" name="文本框 113"/>
          <p:cNvSpPr txBox="1"/>
          <p:nvPr/>
        </p:nvSpPr>
        <p:spPr>
          <a:xfrm>
            <a:off x="872512" y="1527430"/>
            <a:ext cx="4534573" cy="2356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altLang="zh-CN" sz="900" b="1" dirty="0" err="1">
                <a:latin typeface="Heiti SC Medium" pitchFamily="2" charset="-128"/>
                <a:ea typeface="Heiti SC Medium" pitchFamily="2" charset="-128"/>
              </a:rPr>
              <a:t>useradd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 -m username</a:t>
            </a:r>
          </a:p>
          <a:p>
            <a:pPr algn="just">
              <a:lnSpc>
                <a:spcPct val="150000"/>
              </a:lnSpc>
            </a:pP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 -m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：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自动建立用户的登入目录</a:t>
            </a:r>
          </a:p>
          <a:p>
            <a:pPr algn="just">
              <a:lnSpc>
                <a:spcPct val="150000"/>
              </a:lnSpc>
            </a:pP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-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u UID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：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指定 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UID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，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这个 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UID 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必须是大于等于</a:t>
            </a: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500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，并没有其他用户占用的 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UID</a:t>
            </a:r>
          </a:p>
          <a:p>
            <a:pPr algn="just">
              <a:lnSpc>
                <a:spcPct val="150000"/>
              </a:lnSpc>
            </a:pP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-g GID/GROUPNAME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：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指定默认组，可以是 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GID 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或者 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GROUPNAME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，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同样也必须真实存在</a:t>
            </a:r>
          </a:p>
          <a:p>
            <a:pPr algn="just">
              <a:lnSpc>
                <a:spcPct val="150000"/>
              </a:lnSpc>
            </a:pP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-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G GROUPS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：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指定额外组</a:t>
            </a:r>
          </a:p>
          <a:p>
            <a:pPr algn="just">
              <a:lnSpc>
                <a:spcPct val="150000"/>
              </a:lnSpc>
            </a:pP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-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c COMMENT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：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指定用户的注</a:t>
            </a:r>
            <a:r>
              <a:rPr lang="en-US" altLang="zh-CN" sz="900" b="1" dirty="0" err="1">
                <a:latin typeface="Heiti SC Medium" pitchFamily="2" charset="-128"/>
                <a:ea typeface="Heiti SC Medium" pitchFamily="2" charset="-128"/>
              </a:rPr>
              <a:t>su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释信息</a:t>
            </a:r>
          </a:p>
          <a:p>
            <a:pPr algn="just">
              <a:lnSpc>
                <a:spcPct val="150000"/>
              </a:lnSpc>
            </a:pP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-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d PATH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：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指定用户的家目录</a:t>
            </a:r>
            <a:endParaRPr lang="en-US" altLang="zh-CN" sz="900" b="1" dirty="0">
              <a:latin typeface="Heiti SC Medium" pitchFamily="2" charset="-128"/>
              <a:ea typeface="Heiti SC Medium" pitchFamily="2" charset="-128"/>
            </a:endParaRPr>
          </a:p>
          <a:p>
            <a:pPr algn="just">
              <a:lnSpc>
                <a:spcPct val="150000"/>
              </a:lnSpc>
            </a:pPr>
            <a:endParaRPr lang="en-US" altLang="zh-CN" sz="900" b="1" dirty="0">
              <a:latin typeface="Heiti SC Medium" pitchFamily="2" charset="-128"/>
              <a:ea typeface="Heiti SC Medium" pitchFamily="2" charset="-128"/>
            </a:endParaRPr>
          </a:p>
          <a:p>
            <a:pPr algn="just">
              <a:lnSpc>
                <a:spcPct val="150000"/>
              </a:lnSpc>
            </a:pPr>
            <a:r>
              <a:rPr lang="en-GB" altLang="zh-CN" sz="900" b="1" dirty="0" err="1">
                <a:latin typeface="Heiti SC Medium" pitchFamily="2" charset="-128"/>
                <a:ea typeface="Heiti SC Medium" pitchFamily="2" charset="-128"/>
              </a:rPr>
              <a:t>userdel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 </a:t>
            </a:r>
            <a:r>
              <a:rPr lang="en-US" altLang="en-GB" sz="900" b="1" dirty="0">
                <a:latin typeface="Heiti SC Medium" pitchFamily="2" charset="-128"/>
                <a:ea typeface="Heiti SC Medium" pitchFamily="2" charset="-128"/>
              </a:rPr>
              <a:t>-r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 username # 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删除用户</a:t>
            </a:r>
          </a:p>
          <a:p>
            <a:pPr algn="just">
              <a:lnSpc>
                <a:spcPct val="150000"/>
              </a:lnSpc>
            </a:pP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groups 查看当前登录用户的组内成员</a:t>
            </a:r>
          </a:p>
        </p:txBody>
      </p:sp>
      <p:sp>
        <p:nvSpPr>
          <p:cNvPr id="197" name="文本框 113"/>
          <p:cNvSpPr txBox="1"/>
          <p:nvPr/>
        </p:nvSpPr>
        <p:spPr>
          <a:xfrm>
            <a:off x="872513" y="4196963"/>
            <a:ext cx="2646780" cy="475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altLang="zh-CN" sz="900" b="1" dirty="0" err="1">
                <a:latin typeface="Heiti SC Medium" pitchFamily="2" charset="-128"/>
                <a:ea typeface="Heiti SC Medium" pitchFamily="2" charset="-128"/>
              </a:rPr>
              <a:t>groupadd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 </a:t>
            </a:r>
            <a:r>
              <a:rPr lang="en-GB" altLang="zh-CN" sz="900" b="1" dirty="0" err="1">
                <a:latin typeface="Heiti SC Medium" pitchFamily="2" charset="-128"/>
                <a:ea typeface="Heiti SC Medium" pitchFamily="2" charset="-128"/>
              </a:rPr>
              <a:t>groupname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 # 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添加用户组</a:t>
            </a:r>
          </a:p>
          <a:p>
            <a:pPr algn="just">
              <a:lnSpc>
                <a:spcPct val="150000"/>
              </a:lnSpc>
            </a:pPr>
            <a:r>
              <a:rPr lang="en-GB" altLang="zh-CN" sz="900" b="1" dirty="0" err="1">
                <a:latin typeface="Heiti SC Medium" pitchFamily="2" charset="-128"/>
                <a:ea typeface="Heiti SC Medium" pitchFamily="2" charset="-128"/>
              </a:rPr>
              <a:t>groupdel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 </a:t>
            </a:r>
            <a:r>
              <a:rPr lang="en-GB" altLang="zh-CN" sz="900" b="1" dirty="0" err="1">
                <a:latin typeface="Heiti SC Medium" pitchFamily="2" charset="-128"/>
                <a:ea typeface="Heiti SC Medium" pitchFamily="2" charset="-128"/>
              </a:rPr>
              <a:t>groupname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 # 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删除用户组</a:t>
            </a:r>
          </a:p>
        </p:txBody>
      </p:sp>
      <p:sp>
        <p:nvSpPr>
          <p:cNvPr id="198" name="文本框 113"/>
          <p:cNvSpPr txBox="1"/>
          <p:nvPr/>
        </p:nvSpPr>
        <p:spPr>
          <a:xfrm>
            <a:off x="5599307" y="1527364"/>
            <a:ext cx="2821857" cy="1929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altLang="zh-CN" sz="900" b="1" dirty="0" err="1">
                <a:latin typeface="Heiti SC Medium" pitchFamily="2" charset="-128"/>
                <a:ea typeface="Heiti SC Medium" pitchFamily="2" charset="-128"/>
              </a:rPr>
              <a:t>usermod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 [options] username</a:t>
            </a:r>
          </a:p>
          <a:p>
            <a:pPr algn="just">
              <a:lnSpc>
                <a:spcPct val="150000"/>
              </a:lnSpc>
            </a:pP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-c&lt;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备注</a:t>
            </a: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&gt;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：修改用户帐号的备注文字；</a:t>
            </a:r>
          </a:p>
          <a:p>
            <a:pPr algn="just">
              <a:lnSpc>
                <a:spcPct val="150000"/>
              </a:lnSpc>
            </a:pP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-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d&lt;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登入目录</a:t>
            </a: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&gt;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：修改用户登入时的目录；</a:t>
            </a:r>
          </a:p>
          <a:p>
            <a:pPr algn="just">
              <a:lnSpc>
                <a:spcPct val="150000"/>
              </a:lnSpc>
            </a:pP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-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g&lt;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群组</a:t>
            </a: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&gt;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：修改用户所属的群组；</a:t>
            </a:r>
          </a:p>
          <a:p>
            <a:pPr algn="just">
              <a:lnSpc>
                <a:spcPct val="150000"/>
              </a:lnSpc>
            </a:pP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-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G&lt;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群组</a:t>
            </a: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&gt;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；修改用户所属的附加群组；</a:t>
            </a:r>
          </a:p>
          <a:p>
            <a:pPr algn="just">
              <a:lnSpc>
                <a:spcPct val="150000"/>
              </a:lnSpc>
            </a:pP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-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l&lt;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帐号名称</a:t>
            </a: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&gt;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：修改用户帐号名称；</a:t>
            </a:r>
          </a:p>
          <a:p>
            <a:pPr algn="just">
              <a:lnSpc>
                <a:spcPct val="150000"/>
              </a:lnSpc>
            </a:pP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-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L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：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锁定用户密码，使密码无效；</a:t>
            </a:r>
          </a:p>
          <a:p>
            <a:pPr algn="just">
              <a:lnSpc>
                <a:spcPct val="150000"/>
              </a:lnSpc>
            </a:pPr>
            <a:r>
              <a:rPr lang="en-US" altLang="zh-CN" sz="900" b="1" dirty="0">
                <a:latin typeface="Heiti SC Medium" pitchFamily="2" charset="-128"/>
                <a:ea typeface="Heiti SC Medium" pitchFamily="2" charset="-128"/>
              </a:rPr>
              <a:t>-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s&lt;shell&gt;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：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修改用户登入后所使用的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shell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；</a:t>
            </a:r>
          </a:p>
          <a:p>
            <a:pPr algn="just">
              <a:lnSpc>
                <a:spcPct val="150000"/>
              </a:lnSpc>
            </a:pP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-u&lt;</a:t>
            </a:r>
            <a:r>
              <a:rPr lang="en-GB" altLang="zh-CN" sz="900" b="1" dirty="0" err="1">
                <a:latin typeface="Heiti SC Medium" pitchFamily="2" charset="-128"/>
                <a:ea typeface="Heiti SC Medium" pitchFamily="2" charset="-128"/>
              </a:rPr>
              <a:t>uid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&gt;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：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修改用户</a:t>
            </a:r>
            <a:r>
              <a:rPr lang="en-GB" altLang="zh-CN" sz="900" b="1" dirty="0">
                <a:latin typeface="Heiti SC Medium" pitchFamily="2" charset="-128"/>
                <a:ea typeface="Heiti SC Medium" pitchFamily="2" charset="-128"/>
              </a:rPr>
              <a:t>ID</a:t>
            </a:r>
            <a:r>
              <a:rPr lang="zh-CN" altLang="en-GB" sz="900" b="1" dirty="0">
                <a:latin typeface="Heiti SC Medium" pitchFamily="2" charset="-128"/>
                <a:ea typeface="Heiti SC Medium" pitchFamily="2" charset="-128"/>
              </a:rPr>
              <a:t>；</a:t>
            </a:r>
            <a:endParaRPr lang="zh-CN" altLang="en-US" sz="900" b="1" dirty="0"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199" name="文本框 113"/>
          <p:cNvSpPr txBox="1"/>
          <p:nvPr/>
        </p:nvSpPr>
        <p:spPr>
          <a:xfrm>
            <a:off x="5599209" y="4285223"/>
            <a:ext cx="129566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900" b="1" dirty="0" err="1">
                <a:latin typeface="Heiti SC Medium" pitchFamily="2" charset="-128"/>
                <a:ea typeface="Heiti SC Medium" pitchFamily="2" charset="-128"/>
              </a:rPr>
              <a:t>  newgrp</a:t>
            </a:r>
            <a:r>
              <a:rPr lang="zh-CN" altLang="en-US" sz="900" b="1" dirty="0">
                <a:latin typeface="Heiti SC Medium" pitchFamily="2" charset="-128"/>
                <a:ea typeface="Heiti SC Medium" pitchFamily="2" charset="-128"/>
              </a:rPr>
              <a:t>  </a:t>
            </a:r>
            <a:r>
              <a:rPr lang="en-US" sz="900" b="1" dirty="0" err="1">
                <a:latin typeface="Heiti SC Medium" pitchFamily="2" charset="-128"/>
                <a:ea typeface="Heiti SC Medium" pitchFamily="2" charset="-128"/>
              </a:rPr>
              <a:t>moran</a:t>
            </a:r>
            <a:endParaRPr lang="en-US" sz="900" b="1" dirty="0">
              <a:latin typeface="Heiti SC Medium" pitchFamily="2" charset="-128"/>
              <a:ea typeface="Heiti SC Medium" pitchFamily="2" charset="-128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0" grpId="0"/>
      <p:bldP spid="111" grpId="0"/>
      <p:bldP spid="112" grpId="0"/>
      <p:bldP spid="113" grpId="0"/>
      <p:bldP spid="196" grpId="0"/>
      <p:bldP spid="197" grpId="0"/>
      <p:bldP spid="198" grpId="0"/>
      <p:bldP spid="19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A538"/>
                </a:solidFill>
                <a:latin typeface="微软雅黑" panose="020B0503020204020204" charset="-122"/>
                <a:ea typeface="微软雅黑" panose="020B0503020204020204" charset="-122"/>
              </a:rPr>
              <a:t>文件权限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29" y="1008112"/>
            <a:ext cx="6489410" cy="345386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732724" y="1008195"/>
            <a:ext cx="24112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b="1" dirty="0"/>
              <a:t>第</a:t>
            </a:r>
            <a:r>
              <a:rPr kumimoji="1" lang="en-US" altLang="zh-CN" sz="1400" b="1" dirty="0"/>
              <a:t>1</a:t>
            </a:r>
            <a:r>
              <a:rPr kumimoji="1" lang="zh-CN" altLang="en-US" sz="1400" b="1" dirty="0"/>
              <a:t>列表示</a:t>
            </a:r>
            <a:r>
              <a:rPr kumimoji="1" lang="zh-CN" altLang="en-US" sz="1400" b="1" dirty="0">
                <a:solidFill>
                  <a:schemeClr val="accent2"/>
                </a:solidFill>
              </a:rPr>
              <a:t>文件类型</a:t>
            </a:r>
          </a:p>
          <a:p>
            <a:r>
              <a:rPr kumimoji="1" lang="zh-CN" altLang="en-US" sz="1400" b="1" dirty="0"/>
              <a:t>第</a:t>
            </a:r>
            <a:r>
              <a:rPr kumimoji="1" lang="en-US" altLang="zh-CN" sz="1400" b="1" dirty="0"/>
              <a:t>2</a:t>
            </a:r>
            <a:r>
              <a:rPr kumimoji="1" lang="zh-CN" altLang="en-US" sz="1400" b="1" dirty="0"/>
              <a:t>列表示</a:t>
            </a:r>
            <a:r>
              <a:rPr kumimoji="1" lang="zh-CN" altLang="en-US" sz="1400" b="1" dirty="0">
                <a:solidFill>
                  <a:schemeClr val="accent2"/>
                </a:solidFill>
              </a:rPr>
              <a:t>文件权限</a:t>
            </a:r>
          </a:p>
          <a:p>
            <a:r>
              <a:rPr kumimoji="1" lang="zh-CN" altLang="en-US" sz="1400" b="1" dirty="0"/>
              <a:t>第</a:t>
            </a:r>
            <a:r>
              <a:rPr kumimoji="1" lang="en-US" altLang="zh-CN" sz="1400" b="1" dirty="0"/>
              <a:t>3</a:t>
            </a:r>
            <a:r>
              <a:rPr kumimoji="1" lang="zh-CN" altLang="en-US" sz="1400" b="1" dirty="0"/>
              <a:t>列为</a:t>
            </a:r>
            <a:r>
              <a:rPr kumimoji="1" lang="zh-CN" altLang="en-US" sz="1400" b="1" dirty="0">
                <a:solidFill>
                  <a:schemeClr val="accent2"/>
                </a:solidFill>
              </a:rPr>
              <a:t>硬链接个数</a:t>
            </a:r>
            <a:r>
              <a:rPr kumimoji="1" lang="zh-CN" altLang="en-US" sz="1400" b="1" dirty="0"/>
              <a:t>，文件夹表示引用计数，即</a:t>
            </a:r>
            <a:r>
              <a:rPr kumimoji="1" lang="en-US" altLang="zh-CN" sz="1400" b="1" dirty="0"/>
              <a:t>..</a:t>
            </a:r>
            <a:r>
              <a:rPr kumimoji="1" lang="zh-CN" altLang="en-US" sz="1400" b="1" dirty="0"/>
              <a:t>加上里面的目录个数</a:t>
            </a:r>
            <a:endParaRPr kumimoji="1" lang="en-US" altLang="zh-CN" sz="1400" b="1" dirty="0"/>
          </a:p>
          <a:p>
            <a:endParaRPr kumimoji="1" lang="zh-CN" altLang="en-US" sz="1400" b="1" dirty="0"/>
          </a:p>
          <a:p>
            <a:r>
              <a:rPr kumimoji="1" lang="zh-CN" altLang="en-US" sz="1400" b="1" dirty="0"/>
              <a:t>第</a:t>
            </a:r>
            <a:r>
              <a:rPr kumimoji="1" lang="en-US" altLang="zh-CN" sz="1400" b="1" dirty="0"/>
              <a:t>4</a:t>
            </a:r>
            <a:r>
              <a:rPr kumimoji="1" lang="zh-CN" altLang="en-US" sz="1400" b="1" dirty="0"/>
              <a:t>列表示</a:t>
            </a:r>
            <a:r>
              <a:rPr kumimoji="1" lang="zh-CN" altLang="en-US" sz="1400" b="1" dirty="0">
                <a:solidFill>
                  <a:schemeClr val="accent2"/>
                </a:solidFill>
              </a:rPr>
              <a:t>文件所有者</a:t>
            </a:r>
            <a:r>
              <a:rPr kumimoji="1" lang="zh-CN" altLang="en-US" sz="1400" b="1" dirty="0"/>
              <a:t>，就是文件属于那个用户</a:t>
            </a:r>
            <a:endParaRPr kumimoji="1" lang="en-US" altLang="zh-CN" sz="1400" b="1" dirty="0"/>
          </a:p>
          <a:p>
            <a:endParaRPr kumimoji="1" lang="zh-CN" altLang="en-US" sz="1400" b="1" dirty="0"/>
          </a:p>
          <a:p>
            <a:r>
              <a:rPr kumimoji="1" lang="zh-CN" altLang="en-US" sz="1400" b="1" dirty="0"/>
              <a:t>第</a:t>
            </a:r>
            <a:r>
              <a:rPr kumimoji="1" lang="en-US" altLang="zh-CN" sz="1400" b="1" dirty="0"/>
              <a:t>5</a:t>
            </a:r>
            <a:r>
              <a:rPr kumimoji="1" lang="zh-CN" altLang="en-US" sz="1400" b="1" dirty="0"/>
              <a:t>列表示</a:t>
            </a:r>
            <a:r>
              <a:rPr kumimoji="1" lang="zh-CN" altLang="en-US" sz="1400" b="1" dirty="0">
                <a:solidFill>
                  <a:schemeClr val="accent2"/>
                </a:solidFill>
              </a:rPr>
              <a:t>文件所属的组</a:t>
            </a:r>
          </a:p>
          <a:p>
            <a:r>
              <a:rPr kumimoji="1" lang="zh-CN" altLang="en-US" sz="1400" b="1" dirty="0"/>
              <a:t>第</a:t>
            </a:r>
            <a:r>
              <a:rPr kumimoji="1" lang="en-US" altLang="zh-CN" sz="1400" b="1" dirty="0"/>
              <a:t>6</a:t>
            </a:r>
            <a:r>
              <a:rPr kumimoji="1" lang="zh-CN" altLang="en-US" sz="1400" b="1" dirty="0"/>
              <a:t>列表示</a:t>
            </a:r>
            <a:r>
              <a:rPr kumimoji="1" lang="zh-CN" altLang="en-US" sz="1400" b="1" dirty="0">
                <a:solidFill>
                  <a:schemeClr val="accent2"/>
                </a:solidFill>
              </a:rPr>
              <a:t>文件大小</a:t>
            </a:r>
            <a:r>
              <a:rPr kumimoji="1" lang="zh-CN" altLang="en-US" sz="1400" b="1" dirty="0"/>
              <a:t>，文件夹表示文件夹的大小，不是文件夹的总大小</a:t>
            </a:r>
            <a:endParaRPr kumimoji="1" lang="en-US" altLang="zh-CN" sz="1400" b="1" dirty="0"/>
          </a:p>
          <a:p>
            <a:endParaRPr kumimoji="1" lang="zh-CN" altLang="en-US" sz="1400" b="1" dirty="0"/>
          </a:p>
          <a:p>
            <a:r>
              <a:rPr kumimoji="1" lang="zh-CN" altLang="en-US" sz="1400" b="1" dirty="0"/>
              <a:t>第</a:t>
            </a:r>
            <a:r>
              <a:rPr kumimoji="1" lang="en-US" altLang="zh-CN" sz="1400" b="1" dirty="0"/>
              <a:t>7</a:t>
            </a:r>
            <a:r>
              <a:rPr kumimoji="1" lang="zh-CN" altLang="en-US" sz="1400" b="1" dirty="0"/>
              <a:t>列表示文件的</a:t>
            </a:r>
            <a:r>
              <a:rPr kumimoji="1" lang="zh-CN" altLang="en-US" sz="1400" b="1" dirty="0">
                <a:solidFill>
                  <a:schemeClr val="accent2"/>
                </a:solidFill>
              </a:rPr>
              <a:t>修改时间</a:t>
            </a:r>
          </a:p>
          <a:p>
            <a:r>
              <a:rPr kumimoji="1" lang="zh-CN" altLang="en-US" sz="1400" b="1" dirty="0"/>
              <a:t>第</a:t>
            </a:r>
            <a:r>
              <a:rPr kumimoji="1" lang="en-US" altLang="zh-CN" sz="1400" b="1" dirty="0"/>
              <a:t>8</a:t>
            </a:r>
            <a:r>
              <a:rPr kumimoji="1" lang="zh-CN" altLang="en-US" sz="1400" b="1" dirty="0"/>
              <a:t>列表示</a:t>
            </a:r>
            <a:r>
              <a:rPr kumimoji="1" lang="zh-CN" altLang="en-US" sz="1400" b="1" dirty="0">
                <a:solidFill>
                  <a:schemeClr val="accent2"/>
                </a:solidFill>
              </a:rPr>
              <a:t>文件名或目录名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A538"/>
                </a:solidFill>
                <a:latin typeface="微软雅黑" panose="020B0503020204020204" charset="-122"/>
                <a:ea typeface="微软雅黑" panose="020B0503020204020204" charset="-122"/>
              </a:rPr>
              <a:t>权限详解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59" b="72220"/>
          <a:stretch>
            <a:fillRect/>
          </a:stretch>
        </p:blipFill>
        <p:spPr>
          <a:xfrm>
            <a:off x="1029895" y="1093330"/>
            <a:ext cx="6489410" cy="49462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92242" y="1847570"/>
            <a:ext cx="750450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-</a:t>
            </a:r>
            <a:r>
              <a:rPr kumimoji="1" lang="en-GB" altLang="zh-CN" sz="1400" b="1" dirty="0" err="1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rwxr</a:t>
            </a:r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-</a:t>
            </a:r>
            <a:r>
              <a:rPr kumimoji="1" lang="en-GB" altLang="zh-CN" sz="1400" b="1" dirty="0" err="1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xr</a:t>
            </a:r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-x</a:t>
            </a:r>
            <a:r>
              <a:rPr kumimoji="1" lang="zh-CN" altLang="en-US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  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这</a:t>
            </a:r>
            <a:r>
              <a:rPr kumimoji="1" lang="en-US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10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个字符的确定了文件类型和用户对文件的权限</a:t>
            </a:r>
            <a:endParaRPr kumimoji="1" lang="en-US" altLang="zh-CN" sz="1400" b="1" dirty="0">
              <a:latin typeface="Abadi MT Condensed Extra Bold" panose="020B0306030101010103" pitchFamily="34" charset="0"/>
              <a:ea typeface="黑体" panose="02010609060101010101" charset="-122"/>
            </a:endParaRPr>
          </a:p>
          <a:p>
            <a:endParaRPr kumimoji="1" lang="zh-CN" altLang="en-US" sz="1400" b="1" dirty="0">
              <a:latin typeface="Abadi MT Condensed Extra Bold" panose="020B0306030101010103" pitchFamily="34" charset="0"/>
              <a:ea typeface="黑体" panose="02010609060101010101" charset="-122"/>
            </a:endParaRPr>
          </a:p>
          <a:p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第</a:t>
            </a:r>
            <a:r>
              <a:rPr kumimoji="1" lang="en-US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1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个字符代表文件类型：</a:t>
            </a:r>
            <a:r>
              <a:rPr kumimoji="1" lang="en-US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- </a:t>
            </a:r>
            <a:r>
              <a:rPr kumimoji="1" lang="zh-CN" altLang="en-US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表示普通文件 </a:t>
            </a:r>
            <a:r>
              <a:rPr kumimoji="1" lang="en-US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d </a:t>
            </a:r>
            <a:r>
              <a:rPr kumimoji="1" lang="zh-CN" altLang="en-US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文件夹</a:t>
            </a:r>
          </a:p>
          <a:p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后面</a:t>
            </a:r>
            <a:r>
              <a:rPr kumimoji="1" lang="en-US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9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位每</a:t>
            </a:r>
            <a:r>
              <a:rPr kumimoji="1" lang="en-US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3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位为一组 （</a:t>
            </a:r>
            <a:r>
              <a:rPr kumimoji="1" lang="en-GB" altLang="zh-CN" sz="1400" b="1" dirty="0" err="1">
                <a:latin typeface="Abadi MT Condensed Extra Bold" panose="020B0306030101010103" pitchFamily="34" charset="0"/>
                <a:ea typeface="黑体" panose="02010609060101010101" charset="-122"/>
              </a:rPr>
              <a:t>rwx</a:t>
            </a:r>
            <a:r>
              <a:rPr kumimoji="1" lang="zh-CN" altLang="en-GB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），</a:t>
            </a:r>
            <a:r>
              <a:rPr kumimoji="1" lang="zh-CN" altLang="en-US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读（</a:t>
            </a:r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r</a:t>
            </a:r>
            <a:r>
              <a:rPr kumimoji="1" lang="zh-CN" altLang="en-GB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）</a:t>
            </a:r>
            <a:r>
              <a:rPr kumimoji="1" lang="zh-CN" altLang="en-GB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，</a:t>
            </a:r>
            <a:r>
              <a:rPr kumimoji="1" lang="zh-CN" altLang="en-US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写（</a:t>
            </a:r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w</a:t>
            </a:r>
            <a:r>
              <a:rPr kumimoji="1" lang="zh-CN" altLang="en-GB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）</a:t>
            </a:r>
            <a:r>
              <a:rPr kumimoji="1" lang="zh-CN" altLang="en-GB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，</a:t>
            </a:r>
            <a:r>
              <a:rPr kumimoji="1" lang="zh-CN" altLang="en-US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执行（</a:t>
            </a:r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x</a:t>
            </a:r>
            <a:r>
              <a:rPr kumimoji="1" lang="zh-CN" altLang="en-GB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）</a:t>
            </a:r>
            <a:endParaRPr kumimoji="1" lang="en-US" altLang="zh-CN" sz="1400" b="1" dirty="0">
              <a:solidFill>
                <a:schemeClr val="accent2"/>
              </a:solidFill>
              <a:latin typeface="Abadi MT Condensed Extra Bold" panose="020B0306030101010103" pitchFamily="34" charset="0"/>
              <a:ea typeface="黑体" panose="02010609060101010101" charset="-122"/>
            </a:endParaRPr>
          </a:p>
          <a:p>
            <a:endParaRPr kumimoji="1" lang="zh-CN" altLang="en-GB" sz="1400" b="1" dirty="0">
              <a:latin typeface="Abadi MT Condensed Extra Bold" panose="020B0306030101010103" pitchFamily="34" charset="0"/>
              <a:ea typeface="黑体" panose="02010609060101010101" charset="-122"/>
            </a:endParaRPr>
          </a:p>
          <a:p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第</a:t>
            </a:r>
            <a:r>
              <a:rPr kumimoji="1" lang="en-US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1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组是</a:t>
            </a:r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u</a:t>
            </a:r>
            <a:r>
              <a:rPr kumimoji="1" lang="zh-CN" altLang="en-US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所有者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的权限：</a:t>
            </a:r>
            <a:r>
              <a:rPr kumimoji="1" lang="en-GB" altLang="zh-CN" sz="1400" b="1" dirty="0" err="1">
                <a:latin typeface="Abadi MT Condensed Extra Bold" panose="020B0306030101010103" pitchFamily="34" charset="0"/>
                <a:ea typeface="黑体" panose="02010609060101010101" charset="-122"/>
              </a:rPr>
              <a:t>rwx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代表文件的所有者</a:t>
            </a:r>
            <a:r>
              <a:rPr kumimoji="1" lang="en-GB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root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用户有读、写和执行的权限 </a:t>
            </a:r>
          </a:p>
          <a:p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第</a:t>
            </a:r>
            <a:r>
              <a:rPr kumimoji="1" lang="en-US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2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组是</a:t>
            </a:r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g</a:t>
            </a:r>
            <a:r>
              <a:rPr kumimoji="1" lang="zh-CN" altLang="en-US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所属组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的权限：</a:t>
            </a:r>
            <a:r>
              <a:rPr kumimoji="1" lang="en-GB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r-x 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代表与文件所有者在同一组的用户有读和执行的权限</a:t>
            </a:r>
          </a:p>
          <a:p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第</a:t>
            </a:r>
            <a:r>
              <a:rPr kumimoji="1" lang="en-US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3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组是</a:t>
            </a:r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o</a:t>
            </a:r>
            <a:r>
              <a:rPr kumimoji="1" lang="zh-CN" altLang="en-US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其他人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的权限：</a:t>
            </a:r>
            <a:r>
              <a:rPr kumimoji="1" lang="en-GB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r-x 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代表其他的用户有读和执行权限</a:t>
            </a:r>
            <a:endParaRPr kumimoji="1" lang="en-US" altLang="zh-CN" sz="1400" b="1" dirty="0">
              <a:latin typeface="Abadi MT Condensed Extra Bold" panose="020B0306030101010103" pitchFamily="34" charset="0"/>
              <a:ea typeface="黑体" panose="02010609060101010101" charset="-122"/>
            </a:endParaRPr>
          </a:p>
          <a:p>
            <a:endParaRPr kumimoji="1" lang="zh-CN" altLang="en-US" sz="1400" b="1" dirty="0">
              <a:latin typeface="Abadi MT Condensed Extra Bold" panose="020B0306030101010103" pitchFamily="34" charset="0"/>
              <a:ea typeface="黑体" panose="02010609060101010101" charset="-122"/>
            </a:endParaRPr>
          </a:p>
          <a:p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在</a:t>
            </a:r>
            <a:r>
              <a:rPr kumimoji="1" lang="en-GB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Linux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中，文件有</a:t>
            </a:r>
            <a:r>
              <a:rPr kumimoji="1" lang="en-US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3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种属性：可读、可写和可执行。每个文件都有自己的属主，每个用户有自己的用户组，这样文件权限就有属主权限、同组用户权限和不同组用户权限</a:t>
            </a:r>
            <a:endParaRPr kumimoji="1" lang="en-US" altLang="zh-CN" sz="1400" b="1" dirty="0">
              <a:latin typeface="Abadi MT Condensed Extra Bold" panose="020B0306030101010103" pitchFamily="34" charset="0"/>
              <a:ea typeface="黑体" panose="02010609060101010101" charset="-122"/>
            </a:endParaRPr>
          </a:p>
          <a:p>
            <a:endParaRPr kumimoji="1" lang="en-US" altLang="zh-CN" sz="1400" b="1" dirty="0">
              <a:latin typeface="Abadi MT Condensed Extra Bold" panose="020B0306030101010103" pitchFamily="34" charset="0"/>
              <a:ea typeface="黑体" panose="02010609060101010101" charset="-122"/>
            </a:endParaRPr>
          </a:p>
          <a:p>
            <a:r>
              <a:rPr kumimoji="1" lang="en-GB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Linux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中通过符号表示权限之外，也可以通过数字来表示权限 </a:t>
            </a:r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r</a:t>
            </a:r>
            <a:r>
              <a:rPr kumimoji="1" lang="en-GB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 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对应数字 </a:t>
            </a:r>
            <a:r>
              <a:rPr kumimoji="1" lang="en-US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4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， </a:t>
            </a:r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w</a:t>
            </a:r>
            <a:r>
              <a:rPr kumimoji="1" lang="en-GB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 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对应数字 </a:t>
            </a:r>
            <a:r>
              <a:rPr kumimoji="1" lang="en-US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2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，</a:t>
            </a:r>
            <a:r>
              <a:rPr kumimoji="1" lang="en-GB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x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对应数字</a:t>
            </a:r>
            <a:r>
              <a:rPr kumimoji="1" lang="zh-CN" altLang="en-US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 </a:t>
            </a:r>
            <a:r>
              <a:rPr kumimoji="1" lang="en-US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1 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。 那么</a:t>
            </a:r>
            <a:r>
              <a:rPr kumimoji="1" lang="en-GB" altLang="zh-CN" sz="1400" b="1" dirty="0" err="1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rwx</a:t>
            </a:r>
            <a:r>
              <a:rPr kumimoji="1" lang="en-GB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 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就是数字</a:t>
            </a:r>
            <a:r>
              <a:rPr kumimoji="1" lang="en-US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7</a:t>
            </a:r>
            <a:r>
              <a:rPr kumimoji="1" lang="en-US" altLang="zh-CN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,</a:t>
            </a:r>
            <a:r>
              <a:rPr kumimoji="1" lang="en-US" altLang="zh-CN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0</a:t>
            </a:r>
            <a:r>
              <a:rPr kumimoji="1" lang="zh-CN" altLang="en-US" sz="1400" b="1" dirty="0">
                <a:latin typeface="Abadi MT Condensed Extra Bold" panose="020B0306030101010103" pitchFamily="34" charset="0"/>
                <a:ea typeface="黑体" panose="02010609060101010101" charset="-122"/>
              </a:rPr>
              <a:t>表示</a:t>
            </a:r>
            <a:r>
              <a:rPr kumimoji="1" lang="zh-CN" altLang="en-US" sz="1400" b="1" dirty="0">
                <a:solidFill>
                  <a:schemeClr val="accent2"/>
                </a:solidFill>
                <a:latin typeface="Abadi MT Condensed Extra Bold" panose="020B0306030101010103" pitchFamily="34" charset="0"/>
                <a:ea typeface="黑体" panose="02010609060101010101" charset="-122"/>
              </a:rPr>
              <a:t>没有任何权限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A538"/>
                </a:solidFill>
                <a:latin typeface="微软雅黑" panose="020B0503020204020204" charset="-122"/>
                <a:ea typeface="微软雅黑" panose="020B0503020204020204" charset="-122"/>
              </a:rPr>
              <a:t>更改文件权限</a:t>
            </a:r>
          </a:p>
        </p:txBody>
      </p:sp>
      <p:grpSp>
        <p:nvGrpSpPr>
          <p:cNvPr id="64" name="组合 63"/>
          <p:cNvGrpSpPr/>
          <p:nvPr/>
        </p:nvGrpSpPr>
        <p:grpSpPr>
          <a:xfrm>
            <a:off x="1046470" y="1209821"/>
            <a:ext cx="2689838" cy="1044369"/>
            <a:chOff x="1342678" y="1269554"/>
            <a:chExt cx="3585985" cy="1392814"/>
          </a:xfrm>
        </p:grpSpPr>
        <p:sp>
          <p:nvSpPr>
            <p:cNvPr id="65" name="Freeform 979"/>
            <p:cNvSpPr>
              <a:spLocks noEditPoints="1"/>
            </p:cNvSpPr>
            <p:nvPr/>
          </p:nvSpPr>
          <p:spPr bwMode="auto">
            <a:xfrm>
              <a:off x="1730116" y="1269554"/>
              <a:ext cx="642872" cy="574887"/>
            </a:xfrm>
            <a:custGeom>
              <a:avLst/>
              <a:gdLst>
                <a:gd name="T0" fmla="*/ 242 w 364"/>
                <a:gd name="T1" fmla="*/ 177 h 326"/>
                <a:gd name="T2" fmla="*/ 202 w 364"/>
                <a:gd name="T3" fmla="*/ 142 h 326"/>
                <a:gd name="T4" fmla="*/ 188 w 364"/>
                <a:gd name="T5" fmla="*/ 100 h 326"/>
                <a:gd name="T6" fmla="*/ 135 w 364"/>
                <a:gd name="T7" fmla="*/ 104 h 326"/>
                <a:gd name="T8" fmla="*/ 95 w 364"/>
                <a:gd name="T9" fmla="*/ 84 h 326"/>
                <a:gd name="T10" fmla="*/ 60 w 364"/>
                <a:gd name="T11" fmla="*/ 124 h 326"/>
                <a:gd name="T12" fmla="*/ 18 w 364"/>
                <a:gd name="T13" fmla="*/ 138 h 326"/>
                <a:gd name="T14" fmla="*/ 22 w 364"/>
                <a:gd name="T15" fmla="*/ 191 h 326"/>
                <a:gd name="T16" fmla="*/ 2 w 364"/>
                <a:gd name="T17" fmla="*/ 231 h 326"/>
                <a:gd name="T18" fmla="*/ 42 w 364"/>
                <a:gd name="T19" fmla="*/ 266 h 326"/>
                <a:gd name="T20" fmla="*/ 56 w 364"/>
                <a:gd name="T21" fmla="*/ 308 h 326"/>
                <a:gd name="T22" fmla="*/ 109 w 364"/>
                <a:gd name="T23" fmla="*/ 304 h 326"/>
                <a:gd name="T24" fmla="*/ 149 w 364"/>
                <a:gd name="T25" fmla="*/ 324 h 326"/>
                <a:gd name="T26" fmla="*/ 184 w 364"/>
                <a:gd name="T27" fmla="*/ 283 h 326"/>
                <a:gd name="T28" fmla="*/ 226 w 364"/>
                <a:gd name="T29" fmla="*/ 270 h 326"/>
                <a:gd name="T30" fmla="*/ 222 w 364"/>
                <a:gd name="T31" fmla="*/ 216 h 326"/>
                <a:gd name="T32" fmla="*/ 127 w 364"/>
                <a:gd name="T33" fmla="*/ 280 h 326"/>
                <a:gd name="T34" fmla="*/ 117 w 364"/>
                <a:gd name="T35" fmla="*/ 127 h 326"/>
                <a:gd name="T36" fmla="*/ 127 w 364"/>
                <a:gd name="T37" fmla="*/ 280 h 326"/>
                <a:gd name="T38" fmla="*/ 364 w 364"/>
                <a:gd name="T39" fmla="*/ 90 h 326"/>
                <a:gd name="T40" fmla="*/ 348 w 364"/>
                <a:gd name="T41" fmla="*/ 66 h 326"/>
                <a:gd name="T42" fmla="*/ 345 w 364"/>
                <a:gd name="T43" fmla="*/ 29 h 326"/>
                <a:gd name="T44" fmla="*/ 316 w 364"/>
                <a:gd name="T45" fmla="*/ 24 h 326"/>
                <a:gd name="T46" fmla="*/ 289 w 364"/>
                <a:gd name="T47" fmla="*/ 0 h 326"/>
                <a:gd name="T48" fmla="*/ 264 w 364"/>
                <a:gd name="T49" fmla="*/ 16 h 326"/>
                <a:gd name="T50" fmla="*/ 228 w 364"/>
                <a:gd name="T51" fmla="*/ 19 h 326"/>
                <a:gd name="T52" fmla="*/ 222 w 364"/>
                <a:gd name="T53" fmla="*/ 48 h 326"/>
                <a:gd name="T54" fmla="*/ 198 w 364"/>
                <a:gd name="T55" fmla="*/ 75 h 326"/>
                <a:gd name="T56" fmla="*/ 215 w 364"/>
                <a:gd name="T57" fmla="*/ 100 h 326"/>
                <a:gd name="T58" fmla="*/ 217 w 364"/>
                <a:gd name="T59" fmla="*/ 136 h 326"/>
                <a:gd name="T60" fmla="*/ 247 w 364"/>
                <a:gd name="T61" fmla="*/ 142 h 326"/>
                <a:gd name="T62" fmla="*/ 274 w 364"/>
                <a:gd name="T63" fmla="*/ 166 h 326"/>
                <a:gd name="T64" fmla="*/ 299 w 364"/>
                <a:gd name="T65" fmla="*/ 149 h 326"/>
                <a:gd name="T66" fmla="*/ 335 w 364"/>
                <a:gd name="T67" fmla="*/ 147 h 326"/>
                <a:gd name="T68" fmla="*/ 340 w 364"/>
                <a:gd name="T69" fmla="*/ 117 h 326"/>
                <a:gd name="T70" fmla="*/ 285 w 364"/>
                <a:gd name="T71" fmla="*/ 135 h 326"/>
                <a:gd name="T72" fmla="*/ 278 w 364"/>
                <a:gd name="T73" fmla="*/ 31 h 326"/>
                <a:gd name="T74" fmla="*/ 285 w 364"/>
                <a:gd name="T75" fmla="*/ 13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4" h="326">
                  <a:moveTo>
                    <a:pt x="244" y="215"/>
                  </a:moveTo>
                  <a:cubicBezTo>
                    <a:pt x="242" y="177"/>
                    <a:pt x="242" y="177"/>
                    <a:pt x="242" y="177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16" y="165"/>
                    <a:pt x="210" y="153"/>
                    <a:pt x="202" y="142"/>
                  </a:cubicBezTo>
                  <a:cubicBezTo>
                    <a:pt x="216" y="125"/>
                    <a:pt x="216" y="125"/>
                    <a:pt x="216" y="125"/>
                  </a:cubicBezTo>
                  <a:cubicBezTo>
                    <a:pt x="188" y="100"/>
                    <a:pt x="188" y="100"/>
                    <a:pt x="188" y="100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61" y="110"/>
                    <a:pt x="148" y="106"/>
                    <a:pt x="135" y="10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95" y="84"/>
                    <a:pt x="95" y="84"/>
                    <a:pt x="95" y="84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83" y="110"/>
                    <a:pt x="71" y="116"/>
                    <a:pt x="60" y="12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8" y="164"/>
                    <a:pt x="24" y="177"/>
                    <a:pt x="22" y="191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2" y="231"/>
                    <a:pt x="2" y="231"/>
                    <a:pt x="2" y="23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28" y="243"/>
                    <a:pt x="34" y="255"/>
                    <a:pt x="42" y="266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56" y="308"/>
                    <a:pt x="56" y="308"/>
                    <a:pt x="56" y="308"/>
                  </a:cubicBezTo>
                  <a:cubicBezTo>
                    <a:pt x="71" y="291"/>
                    <a:pt x="71" y="291"/>
                    <a:pt x="71" y="291"/>
                  </a:cubicBezTo>
                  <a:cubicBezTo>
                    <a:pt x="83" y="297"/>
                    <a:pt x="96" y="302"/>
                    <a:pt x="109" y="304"/>
                  </a:cubicBezTo>
                  <a:cubicBezTo>
                    <a:pt x="111" y="326"/>
                    <a:pt x="111" y="326"/>
                    <a:pt x="111" y="326"/>
                  </a:cubicBezTo>
                  <a:cubicBezTo>
                    <a:pt x="149" y="324"/>
                    <a:pt x="149" y="324"/>
                    <a:pt x="149" y="324"/>
                  </a:cubicBezTo>
                  <a:cubicBezTo>
                    <a:pt x="147" y="301"/>
                    <a:pt x="147" y="301"/>
                    <a:pt x="147" y="301"/>
                  </a:cubicBezTo>
                  <a:cubicBezTo>
                    <a:pt x="161" y="298"/>
                    <a:pt x="173" y="292"/>
                    <a:pt x="184" y="283"/>
                  </a:cubicBezTo>
                  <a:cubicBezTo>
                    <a:pt x="201" y="298"/>
                    <a:pt x="201" y="298"/>
                    <a:pt x="201" y="298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09" y="255"/>
                    <a:pt x="209" y="255"/>
                    <a:pt x="209" y="255"/>
                  </a:cubicBezTo>
                  <a:cubicBezTo>
                    <a:pt x="216" y="243"/>
                    <a:pt x="220" y="230"/>
                    <a:pt x="222" y="216"/>
                  </a:cubicBezTo>
                  <a:lnTo>
                    <a:pt x="244" y="215"/>
                  </a:lnTo>
                  <a:close/>
                  <a:moveTo>
                    <a:pt x="127" y="280"/>
                  </a:moveTo>
                  <a:cubicBezTo>
                    <a:pt x="85" y="283"/>
                    <a:pt x="48" y="251"/>
                    <a:pt x="45" y="209"/>
                  </a:cubicBezTo>
                  <a:cubicBezTo>
                    <a:pt x="43" y="167"/>
                    <a:pt x="75" y="130"/>
                    <a:pt x="117" y="127"/>
                  </a:cubicBezTo>
                  <a:cubicBezTo>
                    <a:pt x="159" y="124"/>
                    <a:pt x="196" y="157"/>
                    <a:pt x="199" y="199"/>
                  </a:cubicBezTo>
                  <a:cubicBezTo>
                    <a:pt x="201" y="241"/>
                    <a:pt x="169" y="278"/>
                    <a:pt x="127" y="280"/>
                  </a:cubicBezTo>
                  <a:close/>
                  <a:moveTo>
                    <a:pt x="349" y="91"/>
                  </a:moveTo>
                  <a:cubicBezTo>
                    <a:pt x="364" y="90"/>
                    <a:pt x="364" y="90"/>
                    <a:pt x="364" y="90"/>
                  </a:cubicBezTo>
                  <a:cubicBezTo>
                    <a:pt x="363" y="65"/>
                    <a:pt x="363" y="65"/>
                    <a:pt x="363" y="65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5" y="56"/>
                    <a:pt x="341" y="48"/>
                    <a:pt x="335" y="41"/>
                  </a:cubicBezTo>
                  <a:cubicBezTo>
                    <a:pt x="345" y="29"/>
                    <a:pt x="345" y="29"/>
                    <a:pt x="345" y="29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8" y="19"/>
                    <a:pt x="299" y="16"/>
                    <a:pt x="290" y="15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63" y="1"/>
                    <a:pt x="263" y="1"/>
                    <a:pt x="263" y="1"/>
                  </a:cubicBezTo>
                  <a:cubicBezTo>
                    <a:pt x="264" y="16"/>
                    <a:pt x="264" y="16"/>
                    <a:pt x="264" y="16"/>
                  </a:cubicBezTo>
                  <a:cubicBezTo>
                    <a:pt x="255" y="19"/>
                    <a:pt x="247" y="23"/>
                    <a:pt x="239" y="29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22" y="48"/>
                    <a:pt x="222" y="48"/>
                    <a:pt x="222" y="48"/>
                  </a:cubicBezTo>
                  <a:cubicBezTo>
                    <a:pt x="218" y="56"/>
                    <a:pt x="215" y="65"/>
                    <a:pt x="213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15" y="100"/>
                    <a:pt x="215" y="100"/>
                    <a:pt x="215" y="100"/>
                  </a:cubicBezTo>
                  <a:cubicBezTo>
                    <a:pt x="218" y="109"/>
                    <a:pt x="222" y="117"/>
                    <a:pt x="227" y="125"/>
                  </a:cubicBezTo>
                  <a:cubicBezTo>
                    <a:pt x="217" y="136"/>
                    <a:pt x="217" y="136"/>
                    <a:pt x="217" y="136"/>
                  </a:cubicBezTo>
                  <a:cubicBezTo>
                    <a:pt x="237" y="153"/>
                    <a:pt x="237" y="153"/>
                    <a:pt x="237" y="153"/>
                  </a:cubicBezTo>
                  <a:cubicBezTo>
                    <a:pt x="247" y="142"/>
                    <a:pt x="247" y="142"/>
                    <a:pt x="247" y="142"/>
                  </a:cubicBezTo>
                  <a:cubicBezTo>
                    <a:pt x="255" y="146"/>
                    <a:pt x="263" y="149"/>
                    <a:pt x="273" y="151"/>
                  </a:cubicBezTo>
                  <a:cubicBezTo>
                    <a:pt x="274" y="166"/>
                    <a:pt x="274" y="166"/>
                    <a:pt x="274" y="166"/>
                  </a:cubicBezTo>
                  <a:cubicBezTo>
                    <a:pt x="300" y="164"/>
                    <a:pt x="300" y="164"/>
                    <a:pt x="300" y="164"/>
                  </a:cubicBezTo>
                  <a:cubicBezTo>
                    <a:pt x="299" y="149"/>
                    <a:pt x="299" y="149"/>
                    <a:pt x="299" y="149"/>
                  </a:cubicBezTo>
                  <a:cubicBezTo>
                    <a:pt x="308" y="147"/>
                    <a:pt x="316" y="142"/>
                    <a:pt x="323" y="137"/>
                  </a:cubicBezTo>
                  <a:cubicBezTo>
                    <a:pt x="335" y="147"/>
                    <a:pt x="335" y="147"/>
                    <a:pt x="335" y="147"/>
                  </a:cubicBezTo>
                  <a:cubicBezTo>
                    <a:pt x="352" y="127"/>
                    <a:pt x="352" y="127"/>
                    <a:pt x="352" y="127"/>
                  </a:cubicBezTo>
                  <a:cubicBezTo>
                    <a:pt x="340" y="117"/>
                    <a:pt x="340" y="117"/>
                    <a:pt x="340" y="117"/>
                  </a:cubicBezTo>
                  <a:cubicBezTo>
                    <a:pt x="345" y="110"/>
                    <a:pt x="348" y="101"/>
                    <a:pt x="349" y="91"/>
                  </a:cubicBezTo>
                  <a:close/>
                  <a:moveTo>
                    <a:pt x="285" y="135"/>
                  </a:moveTo>
                  <a:cubicBezTo>
                    <a:pt x="256" y="137"/>
                    <a:pt x="231" y="115"/>
                    <a:pt x="229" y="86"/>
                  </a:cubicBezTo>
                  <a:cubicBezTo>
                    <a:pt x="227" y="57"/>
                    <a:pt x="249" y="32"/>
                    <a:pt x="278" y="31"/>
                  </a:cubicBezTo>
                  <a:cubicBezTo>
                    <a:pt x="307" y="29"/>
                    <a:pt x="332" y="51"/>
                    <a:pt x="333" y="79"/>
                  </a:cubicBezTo>
                  <a:cubicBezTo>
                    <a:pt x="335" y="108"/>
                    <a:pt x="313" y="133"/>
                    <a:pt x="285" y="135"/>
                  </a:cubicBezTo>
                  <a:close/>
                </a:path>
              </a:pathLst>
            </a:custGeom>
            <a:solidFill>
              <a:srgbClr val="01ACBE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prstClr val="black"/>
                </a:solidFill>
              </a:endParaRPr>
            </a:p>
          </p:txBody>
        </p:sp>
        <p:sp>
          <p:nvSpPr>
            <p:cNvPr id="66" name="文本框 118"/>
            <p:cNvSpPr txBox="1"/>
            <p:nvPr/>
          </p:nvSpPr>
          <p:spPr>
            <a:xfrm>
              <a:off x="1342678" y="1809776"/>
              <a:ext cx="1653625" cy="369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改变文件权限</a:t>
              </a:r>
            </a:p>
          </p:txBody>
        </p:sp>
        <p:sp>
          <p:nvSpPr>
            <p:cNvPr id="67" name="矩形 47"/>
            <p:cNvSpPr>
              <a:spLocks noChangeArrowheads="1"/>
            </p:cNvSpPr>
            <p:nvPr/>
          </p:nvSpPr>
          <p:spPr bwMode="auto">
            <a:xfrm>
              <a:off x="1364664" y="2136297"/>
              <a:ext cx="3563999" cy="5260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51430" tIns="25715" rIns="51430" bIns="25715">
              <a:spAutoFit/>
            </a:bodyPr>
            <a:lstStyle/>
            <a:p>
              <a:pPr>
                <a:lnSpc>
                  <a:spcPct val="130000"/>
                </a:lnSpc>
                <a:spcBef>
                  <a:spcPct val="0"/>
                </a:spcBef>
              </a:pPr>
              <a:r>
                <a:rPr lang="en-US" altLang="zh-CN" sz="900" b="1" dirty="0" err="1">
                  <a:latin typeface="微软雅黑" panose="020B0503020204020204" charset="-122"/>
                  <a:ea typeface="微软雅黑" panose="020B0503020204020204" charset="-122"/>
                </a:rPr>
                <a:t>chmod</a:t>
              </a:r>
              <a:r>
                <a:rPr lang="zh-CN" altLang="en-US" sz="900" b="1" dirty="0">
                  <a:latin typeface="微软雅黑" panose="020B0503020204020204" charset="-122"/>
                  <a:ea typeface="微软雅黑" panose="020B0503020204020204" charset="-122"/>
                </a:rPr>
                <a:t>  </a:t>
              </a:r>
              <a:r>
                <a:rPr lang="en-GB" altLang="zh-CN" sz="900" b="1" dirty="0" err="1">
                  <a:latin typeface="微软雅黑" panose="020B0503020204020204" charset="-122"/>
                  <a:ea typeface="微软雅黑" panose="020B0503020204020204" charset="-122"/>
                </a:rPr>
                <a:t>u+x</a:t>
              </a:r>
              <a:r>
                <a:rPr lang="en-GB" altLang="zh-CN" sz="900" b="1" dirty="0">
                  <a:latin typeface="微软雅黑" panose="020B0503020204020204" charset="-122"/>
                  <a:ea typeface="微软雅黑" panose="020B0503020204020204" charset="-122"/>
                </a:rPr>
                <a:t>  py.txt</a:t>
              </a:r>
              <a:r>
                <a:rPr lang="zh-CN" altLang="en-US" sz="900" b="1" dirty="0">
                  <a:latin typeface="微软雅黑" panose="020B0503020204020204" charset="-122"/>
                  <a:ea typeface="微软雅黑" panose="020B0503020204020204" charset="-122"/>
                </a:rPr>
                <a:t>  </a:t>
              </a:r>
              <a:r>
                <a:rPr lang="en-US" altLang="zh-CN" sz="900" b="1" dirty="0">
                  <a:latin typeface="微软雅黑" panose="020B0503020204020204" charset="-122"/>
                  <a:ea typeface="微软雅黑" panose="020B0503020204020204" charset="-122"/>
                </a:rPr>
                <a:t>#</a:t>
              </a:r>
              <a:r>
                <a:rPr lang="zh-CN" altLang="en-US" sz="900" b="1" dirty="0">
                  <a:latin typeface="微软雅黑" panose="020B0503020204020204" charset="-122"/>
                  <a:ea typeface="微软雅黑" panose="020B0503020204020204" charset="-122"/>
                </a:rPr>
                <a:t> 对应用户增减制定权限</a:t>
              </a:r>
              <a:endParaRPr lang="en-US" altLang="zh-CN" sz="900" b="1" dirty="0"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  <a:spcBef>
                  <a:spcPct val="0"/>
                </a:spcBef>
              </a:pPr>
              <a:r>
                <a:rPr lang="en-US" altLang="zh-CN" sz="900" b="1" dirty="0" err="1"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rPr>
                <a:t>chmod</a:t>
              </a:r>
              <a:r>
                <a:rPr lang="en-US" altLang="zh-CN" sz="900" b="1" dirty="0"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rPr>
                <a:t> 640    </a:t>
              </a:r>
              <a:r>
                <a:rPr lang="en-US" altLang="zh-CN" sz="900" b="1" dirty="0" err="1"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rPr>
                <a:t>py.txt</a:t>
              </a:r>
              <a:r>
                <a:rPr lang="en-US" altLang="zh-CN" sz="900" b="1" dirty="0"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rPr>
                <a:t> # </a:t>
              </a:r>
              <a:r>
                <a:rPr lang="zh-CN" altLang="en-US" sz="900" b="1" dirty="0"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rPr>
                <a:t>直接用数字来指定权限</a:t>
              </a:r>
              <a:endParaRPr lang="en-US" altLang="zh-CN" sz="900" b="1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273600" y="1156187"/>
            <a:ext cx="1954687" cy="1037898"/>
            <a:chOff x="7658876" y="2909692"/>
            <a:chExt cx="2605910" cy="1384184"/>
          </a:xfrm>
        </p:grpSpPr>
        <p:sp>
          <p:nvSpPr>
            <p:cNvPr id="77" name="Freeform 987"/>
            <p:cNvSpPr>
              <a:spLocks noEditPoints="1"/>
            </p:cNvSpPr>
            <p:nvPr/>
          </p:nvSpPr>
          <p:spPr bwMode="auto">
            <a:xfrm>
              <a:off x="7760308" y="2909692"/>
              <a:ext cx="446333" cy="717950"/>
            </a:xfrm>
            <a:custGeom>
              <a:avLst/>
              <a:gdLst>
                <a:gd name="T0" fmla="*/ 133 w 205"/>
                <a:gd name="T1" fmla="*/ 170 h 331"/>
                <a:gd name="T2" fmla="*/ 148 w 205"/>
                <a:gd name="T3" fmla="*/ 126 h 331"/>
                <a:gd name="T4" fmla="*/ 148 w 205"/>
                <a:gd name="T5" fmla="*/ 110 h 331"/>
                <a:gd name="T6" fmla="*/ 48 w 205"/>
                <a:gd name="T7" fmla="*/ 118 h 331"/>
                <a:gd name="T8" fmla="*/ 71 w 205"/>
                <a:gd name="T9" fmla="*/ 126 h 331"/>
                <a:gd name="T10" fmla="*/ 39 w 205"/>
                <a:gd name="T11" fmla="*/ 224 h 331"/>
                <a:gd name="T12" fmla="*/ 44 w 205"/>
                <a:gd name="T13" fmla="*/ 331 h 331"/>
                <a:gd name="T14" fmla="*/ 205 w 205"/>
                <a:gd name="T15" fmla="*/ 298 h 331"/>
                <a:gd name="T16" fmla="*/ 161 w 205"/>
                <a:gd name="T17" fmla="*/ 315 h 331"/>
                <a:gd name="T18" fmla="*/ 16 w 205"/>
                <a:gd name="T19" fmla="*/ 298 h 331"/>
                <a:gd name="T20" fmla="*/ 87 w 205"/>
                <a:gd name="T21" fmla="*/ 170 h 331"/>
                <a:gd name="T22" fmla="*/ 117 w 205"/>
                <a:gd name="T23" fmla="*/ 126 h 331"/>
                <a:gd name="T24" fmla="*/ 153 w 205"/>
                <a:gd name="T25" fmla="*/ 234 h 331"/>
                <a:gd name="T26" fmla="*/ 161 w 205"/>
                <a:gd name="T27" fmla="*/ 315 h 331"/>
                <a:gd name="T28" fmla="*/ 121 w 205"/>
                <a:gd name="T29" fmla="*/ 262 h 331"/>
                <a:gd name="T30" fmla="*/ 101 w 205"/>
                <a:gd name="T31" fmla="*/ 258 h 331"/>
                <a:gd name="T32" fmla="*/ 63 w 205"/>
                <a:gd name="T33" fmla="*/ 263 h 331"/>
                <a:gd name="T34" fmla="*/ 48 w 205"/>
                <a:gd name="T35" fmla="*/ 259 h 331"/>
                <a:gd name="T36" fmla="*/ 24 w 205"/>
                <a:gd name="T37" fmla="*/ 298 h 331"/>
                <a:gd name="T38" fmla="*/ 161 w 205"/>
                <a:gd name="T39" fmla="*/ 307 h 331"/>
                <a:gd name="T40" fmla="*/ 167 w 205"/>
                <a:gd name="T41" fmla="*/ 266 h 331"/>
                <a:gd name="T42" fmla="*/ 165 w 205"/>
                <a:gd name="T43" fmla="*/ 264 h 331"/>
                <a:gd name="T44" fmla="*/ 144 w 205"/>
                <a:gd name="T45" fmla="*/ 248 h 331"/>
                <a:gd name="T46" fmla="*/ 124 w 205"/>
                <a:gd name="T47" fmla="*/ 23 h 331"/>
                <a:gd name="T48" fmla="*/ 124 w 205"/>
                <a:gd name="T49" fmla="*/ 0 h 331"/>
                <a:gd name="T50" fmla="*/ 124 w 205"/>
                <a:gd name="T51" fmla="*/ 23 h 331"/>
                <a:gd name="T52" fmla="*/ 91 w 205"/>
                <a:gd name="T53" fmla="*/ 49 h 331"/>
                <a:gd name="T54" fmla="*/ 74 w 205"/>
                <a:gd name="T55" fmla="*/ 32 h 331"/>
                <a:gd name="T56" fmla="*/ 58 w 205"/>
                <a:gd name="T57" fmla="*/ 49 h 331"/>
                <a:gd name="T58" fmla="*/ 68 w 205"/>
                <a:gd name="T59" fmla="*/ 43 h 331"/>
                <a:gd name="T60" fmla="*/ 80 w 205"/>
                <a:gd name="T61" fmla="*/ 43 h 331"/>
                <a:gd name="T62" fmla="*/ 74 w 205"/>
                <a:gd name="T63" fmla="*/ 57 h 331"/>
                <a:gd name="T64" fmla="*/ 68 w 205"/>
                <a:gd name="T65" fmla="*/ 43 h 331"/>
                <a:gd name="T66" fmla="*/ 92 w 205"/>
                <a:gd name="T67" fmla="*/ 102 h 331"/>
                <a:gd name="T68" fmla="*/ 98 w 205"/>
                <a:gd name="T69" fmla="*/ 82 h 331"/>
                <a:gd name="T70" fmla="*/ 129 w 205"/>
                <a:gd name="T71" fmla="*/ 82 h 331"/>
                <a:gd name="T72" fmla="*/ 134 w 205"/>
                <a:gd name="T73" fmla="*/ 102 h 331"/>
                <a:gd name="T74" fmla="*/ 143 w 205"/>
                <a:gd name="T75" fmla="*/ 97 h 331"/>
                <a:gd name="T76" fmla="*/ 113 w 205"/>
                <a:gd name="T77" fmla="*/ 68 h 331"/>
                <a:gd name="T78" fmla="*/ 84 w 205"/>
                <a:gd name="T79" fmla="*/ 97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05" h="331">
                  <a:moveTo>
                    <a:pt x="165" y="224"/>
                  </a:moveTo>
                  <a:cubicBezTo>
                    <a:pt x="150" y="204"/>
                    <a:pt x="133" y="184"/>
                    <a:pt x="133" y="170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48" y="126"/>
                    <a:pt x="148" y="126"/>
                    <a:pt x="148" y="126"/>
                  </a:cubicBezTo>
                  <a:cubicBezTo>
                    <a:pt x="153" y="126"/>
                    <a:pt x="156" y="122"/>
                    <a:pt x="156" y="118"/>
                  </a:cubicBezTo>
                  <a:cubicBezTo>
                    <a:pt x="156" y="113"/>
                    <a:pt x="153" y="110"/>
                    <a:pt x="148" y="110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52" y="110"/>
                    <a:pt x="48" y="113"/>
                    <a:pt x="48" y="118"/>
                  </a:cubicBezTo>
                  <a:cubicBezTo>
                    <a:pt x="48" y="122"/>
                    <a:pt x="52" y="126"/>
                    <a:pt x="56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70"/>
                    <a:pt x="71" y="170"/>
                    <a:pt x="71" y="170"/>
                  </a:cubicBezTo>
                  <a:cubicBezTo>
                    <a:pt x="71" y="184"/>
                    <a:pt x="55" y="204"/>
                    <a:pt x="39" y="224"/>
                  </a:cubicBezTo>
                  <a:cubicBezTo>
                    <a:pt x="20" y="249"/>
                    <a:pt x="0" y="274"/>
                    <a:pt x="0" y="298"/>
                  </a:cubicBezTo>
                  <a:cubicBezTo>
                    <a:pt x="0" y="318"/>
                    <a:pt x="16" y="331"/>
                    <a:pt x="44" y="331"/>
                  </a:cubicBezTo>
                  <a:cubicBezTo>
                    <a:pt x="161" y="331"/>
                    <a:pt x="161" y="331"/>
                    <a:pt x="161" y="331"/>
                  </a:cubicBezTo>
                  <a:cubicBezTo>
                    <a:pt x="188" y="331"/>
                    <a:pt x="205" y="318"/>
                    <a:pt x="205" y="298"/>
                  </a:cubicBezTo>
                  <a:cubicBezTo>
                    <a:pt x="205" y="274"/>
                    <a:pt x="185" y="249"/>
                    <a:pt x="165" y="224"/>
                  </a:cubicBezTo>
                  <a:close/>
                  <a:moveTo>
                    <a:pt x="161" y="315"/>
                  </a:moveTo>
                  <a:cubicBezTo>
                    <a:pt x="44" y="315"/>
                    <a:pt x="44" y="315"/>
                    <a:pt x="44" y="315"/>
                  </a:cubicBezTo>
                  <a:cubicBezTo>
                    <a:pt x="33" y="315"/>
                    <a:pt x="16" y="313"/>
                    <a:pt x="16" y="298"/>
                  </a:cubicBezTo>
                  <a:cubicBezTo>
                    <a:pt x="16" y="280"/>
                    <a:pt x="34" y="257"/>
                    <a:pt x="52" y="234"/>
                  </a:cubicBezTo>
                  <a:cubicBezTo>
                    <a:pt x="70" y="211"/>
                    <a:pt x="87" y="189"/>
                    <a:pt x="87" y="170"/>
                  </a:cubicBezTo>
                  <a:cubicBezTo>
                    <a:pt x="87" y="126"/>
                    <a:pt x="87" y="126"/>
                    <a:pt x="87" y="126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70"/>
                    <a:pt x="117" y="170"/>
                    <a:pt x="117" y="170"/>
                  </a:cubicBezTo>
                  <a:cubicBezTo>
                    <a:pt x="117" y="189"/>
                    <a:pt x="135" y="211"/>
                    <a:pt x="153" y="234"/>
                  </a:cubicBezTo>
                  <a:cubicBezTo>
                    <a:pt x="171" y="257"/>
                    <a:pt x="189" y="280"/>
                    <a:pt x="189" y="298"/>
                  </a:cubicBezTo>
                  <a:cubicBezTo>
                    <a:pt x="189" y="313"/>
                    <a:pt x="171" y="315"/>
                    <a:pt x="161" y="315"/>
                  </a:cubicBezTo>
                  <a:close/>
                  <a:moveTo>
                    <a:pt x="122" y="263"/>
                  </a:moveTo>
                  <a:cubicBezTo>
                    <a:pt x="122" y="263"/>
                    <a:pt x="121" y="263"/>
                    <a:pt x="121" y="262"/>
                  </a:cubicBezTo>
                  <a:cubicBezTo>
                    <a:pt x="118" y="258"/>
                    <a:pt x="114" y="256"/>
                    <a:pt x="109" y="256"/>
                  </a:cubicBezTo>
                  <a:cubicBezTo>
                    <a:pt x="106" y="256"/>
                    <a:pt x="103" y="257"/>
                    <a:pt x="101" y="258"/>
                  </a:cubicBezTo>
                  <a:cubicBezTo>
                    <a:pt x="99" y="250"/>
                    <a:pt x="91" y="244"/>
                    <a:pt x="82" y="244"/>
                  </a:cubicBezTo>
                  <a:cubicBezTo>
                    <a:pt x="72" y="244"/>
                    <a:pt x="63" y="252"/>
                    <a:pt x="63" y="263"/>
                  </a:cubicBezTo>
                  <a:cubicBezTo>
                    <a:pt x="63" y="264"/>
                    <a:pt x="63" y="264"/>
                    <a:pt x="63" y="265"/>
                  </a:cubicBezTo>
                  <a:cubicBezTo>
                    <a:pt x="59" y="261"/>
                    <a:pt x="54" y="259"/>
                    <a:pt x="48" y="259"/>
                  </a:cubicBezTo>
                  <a:cubicBezTo>
                    <a:pt x="46" y="259"/>
                    <a:pt x="44" y="260"/>
                    <a:pt x="42" y="260"/>
                  </a:cubicBezTo>
                  <a:cubicBezTo>
                    <a:pt x="32" y="274"/>
                    <a:pt x="24" y="288"/>
                    <a:pt x="24" y="298"/>
                  </a:cubicBezTo>
                  <a:cubicBezTo>
                    <a:pt x="24" y="306"/>
                    <a:pt x="34" y="307"/>
                    <a:pt x="44" y="307"/>
                  </a:cubicBezTo>
                  <a:cubicBezTo>
                    <a:pt x="161" y="307"/>
                    <a:pt x="161" y="307"/>
                    <a:pt x="161" y="307"/>
                  </a:cubicBezTo>
                  <a:cubicBezTo>
                    <a:pt x="170" y="307"/>
                    <a:pt x="181" y="306"/>
                    <a:pt x="181" y="298"/>
                  </a:cubicBezTo>
                  <a:cubicBezTo>
                    <a:pt x="181" y="289"/>
                    <a:pt x="175" y="278"/>
                    <a:pt x="167" y="266"/>
                  </a:cubicBezTo>
                  <a:cubicBezTo>
                    <a:pt x="167" y="266"/>
                    <a:pt x="166" y="266"/>
                    <a:pt x="166" y="266"/>
                  </a:cubicBezTo>
                  <a:cubicBezTo>
                    <a:pt x="166" y="265"/>
                    <a:pt x="166" y="265"/>
                    <a:pt x="165" y="264"/>
                  </a:cubicBezTo>
                  <a:cubicBezTo>
                    <a:pt x="163" y="260"/>
                    <a:pt x="160" y="256"/>
                    <a:pt x="156" y="252"/>
                  </a:cubicBezTo>
                  <a:cubicBezTo>
                    <a:pt x="153" y="249"/>
                    <a:pt x="148" y="248"/>
                    <a:pt x="144" y="248"/>
                  </a:cubicBezTo>
                  <a:cubicBezTo>
                    <a:pt x="134" y="248"/>
                    <a:pt x="125" y="254"/>
                    <a:pt x="122" y="263"/>
                  </a:cubicBezTo>
                  <a:close/>
                  <a:moveTo>
                    <a:pt x="124" y="23"/>
                  </a:moveTo>
                  <a:cubicBezTo>
                    <a:pt x="130" y="23"/>
                    <a:pt x="135" y="18"/>
                    <a:pt x="135" y="11"/>
                  </a:cubicBezTo>
                  <a:cubicBezTo>
                    <a:pt x="135" y="5"/>
                    <a:pt x="130" y="0"/>
                    <a:pt x="124" y="0"/>
                  </a:cubicBezTo>
                  <a:cubicBezTo>
                    <a:pt x="118" y="0"/>
                    <a:pt x="112" y="5"/>
                    <a:pt x="112" y="11"/>
                  </a:cubicBezTo>
                  <a:cubicBezTo>
                    <a:pt x="112" y="18"/>
                    <a:pt x="118" y="23"/>
                    <a:pt x="124" y="23"/>
                  </a:cubicBezTo>
                  <a:close/>
                  <a:moveTo>
                    <a:pt x="74" y="65"/>
                  </a:moveTo>
                  <a:cubicBezTo>
                    <a:pt x="83" y="65"/>
                    <a:pt x="91" y="58"/>
                    <a:pt x="91" y="49"/>
                  </a:cubicBezTo>
                  <a:cubicBezTo>
                    <a:pt x="91" y="45"/>
                    <a:pt x="89" y="40"/>
                    <a:pt x="86" y="37"/>
                  </a:cubicBezTo>
                  <a:cubicBezTo>
                    <a:pt x="83" y="34"/>
                    <a:pt x="79" y="32"/>
                    <a:pt x="74" y="32"/>
                  </a:cubicBezTo>
                  <a:cubicBezTo>
                    <a:pt x="70" y="32"/>
                    <a:pt x="66" y="34"/>
                    <a:pt x="62" y="37"/>
                  </a:cubicBezTo>
                  <a:cubicBezTo>
                    <a:pt x="59" y="40"/>
                    <a:pt x="58" y="45"/>
                    <a:pt x="58" y="49"/>
                  </a:cubicBezTo>
                  <a:cubicBezTo>
                    <a:pt x="58" y="58"/>
                    <a:pt x="65" y="65"/>
                    <a:pt x="74" y="65"/>
                  </a:cubicBezTo>
                  <a:close/>
                  <a:moveTo>
                    <a:pt x="68" y="43"/>
                  </a:moveTo>
                  <a:cubicBezTo>
                    <a:pt x="70" y="41"/>
                    <a:pt x="72" y="40"/>
                    <a:pt x="74" y="40"/>
                  </a:cubicBezTo>
                  <a:cubicBezTo>
                    <a:pt x="76" y="40"/>
                    <a:pt x="79" y="41"/>
                    <a:pt x="80" y="43"/>
                  </a:cubicBezTo>
                  <a:cubicBezTo>
                    <a:pt x="82" y="45"/>
                    <a:pt x="83" y="47"/>
                    <a:pt x="83" y="49"/>
                  </a:cubicBezTo>
                  <a:cubicBezTo>
                    <a:pt x="83" y="54"/>
                    <a:pt x="79" y="57"/>
                    <a:pt x="74" y="57"/>
                  </a:cubicBezTo>
                  <a:cubicBezTo>
                    <a:pt x="69" y="57"/>
                    <a:pt x="66" y="54"/>
                    <a:pt x="66" y="49"/>
                  </a:cubicBezTo>
                  <a:cubicBezTo>
                    <a:pt x="66" y="47"/>
                    <a:pt x="66" y="45"/>
                    <a:pt x="68" y="43"/>
                  </a:cubicBezTo>
                  <a:close/>
                  <a:moveTo>
                    <a:pt x="84" y="102"/>
                  </a:moveTo>
                  <a:cubicBezTo>
                    <a:pt x="92" y="102"/>
                    <a:pt x="92" y="102"/>
                    <a:pt x="92" y="102"/>
                  </a:cubicBezTo>
                  <a:cubicBezTo>
                    <a:pt x="92" y="100"/>
                    <a:pt x="92" y="99"/>
                    <a:pt x="92" y="97"/>
                  </a:cubicBezTo>
                  <a:cubicBezTo>
                    <a:pt x="92" y="92"/>
                    <a:pt x="94" y="86"/>
                    <a:pt x="98" y="82"/>
                  </a:cubicBezTo>
                  <a:cubicBezTo>
                    <a:pt x="102" y="78"/>
                    <a:pt x="108" y="76"/>
                    <a:pt x="113" y="76"/>
                  </a:cubicBezTo>
                  <a:cubicBezTo>
                    <a:pt x="119" y="76"/>
                    <a:pt x="124" y="78"/>
                    <a:pt x="129" y="82"/>
                  </a:cubicBezTo>
                  <a:cubicBezTo>
                    <a:pt x="133" y="86"/>
                    <a:pt x="135" y="92"/>
                    <a:pt x="135" y="97"/>
                  </a:cubicBezTo>
                  <a:cubicBezTo>
                    <a:pt x="135" y="99"/>
                    <a:pt x="135" y="100"/>
                    <a:pt x="134" y="102"/>
                  </a:cubicBezTo>
                  <a:cubicBezTo>
                    <a:pt x="142" y="102"/>
                    <a:pt x="142" y="102"/>
                    <a:pt x="142" y="102"/>
                  </a:cubicBezTo>
                  <a:cubicBezTo>
                    <a:pt x="143" y="100"/>
                    <a:pt x="143" y="99"/>
                    <a:pt x="143" y="97"/>
                  </a:cubicBezTo>
                  <a:cubicBezTo>
                    <a:pt x="143" y="89"/>
                    <a:pt x="140" y="82"/>
                    <a:pt x="134" y="76"/>
                  </a:cubicBezTo>
                  <a:cubicBezTo>
                    <a:pt x="129" y="71"/>
                    <a:pt x="121" y="68"/>
                    <a:pt x="113" y="68"/>
                  </a:cubicBezTo>
                  <a:cubicBezTo>
                    <a:pt x="105" y="68"/>
                    <a:pt x="98" y="71"/>
                    <a:pt x="92" y="76"/>
                  </a:cubicBezTo>
                  <a:cubicBezTo>
                    <a:pt x="87" y="82"/>
                    <a:pt x="84" y="89"/>
                    <a:pt x="84" y="97"/>
                  </a:cubicBezTo>
                  <a:cubicBezTo>
                    <a:pt x="84" y="99"/>
                    <a:pt x="84" y="100"/>
                    <a:pt x="84" y="102"/>
                  </a:cubicBezTo>
                  <a:close/>
                </a:path>
              </a:pathLst>
            </a:custGeom>
            <a:solidFill>
              <a:srgbClr val="F6615B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prstClr val="black"/>
                </a:solidFill>
              </a:endParaRPr>
            </a:p>
          </p:txBody>
        </p:sp>
        <p:sp>
          <p:nvSpPr>
            <p:cNvPr id="78" name="文本框 98"/>
            <p:cNvSpPr txBox="1"/>
            <p:nvPr/>
          </p:nvSpPr>
          <p:spPr>
            <a:xfrm>
              <a:off x="7658876" y="3706152"/>
              <a:ext cx="1402465" cy="369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改变用户组</a:t>
              </a:r>
            </a:p>
          </p:txBody>
        </p:sp>
        <p:sp>
          <p:nvSpPr>
            <p:cNvPr id="79" name="矩形 47"/>
            <p:cNvSpPr>
              <a:spLocks noChangeArrowheads="1"/>
            </p:cNvSpPr>
            <p:nvPr/>
          </p:nvSpPr>
          <p:spPr bwMode="auto">
            <a:xfrm>
              <a:off x="7658876" y="4007926"/>
              <a:ext cx="2605910" cy="285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51430" tIns="25715" rIns="51430" bIns="25715">
              <a:spAutoFit/>
            </a:bodyPr>
            <a:lstStyle/>
            <a:p>
              <a:pPr>
                <a:lnSpc>
                  <a:spcPct val="130000"/>
                </a:lnSpc>
                <a:spcBef>
                  <a:spcPct val="0"/>
                </a:spcBef>
              </a:pPr>
              <a:r>
                <a:rPr lang="en-US" altLang="zh-CN" sz="900" b="1" dirty="0" err="1">
                  <a:latin typeface="微软雅黑" panose="020B0503020204020204" charset="-122"/>
                  <a:ea typeface="微软雅黑" panose="020B0503020204020204" charset="-122"/>
                </a:rPr>
                <a:t>chgrp</a:t>
              </a:r>
              <a:r>
                <a:rPr lang="zh-CN" altLang="en-US" sz="900" b="1" dirty="0">
                  <a:latin typeface="微软雅黑" panose="020B0503020204020204" charset="-122"/>
                  <a:ea typeface="微软雅黑" panose="020B0503020204020204" charset="-122"/>
                </a:rPr>
                <a:t>  </a:t>
              </a:r>
              <a:r>
                <a:rPr lang="en-US" altLang="zh-CN" sz="900" b="1" dirty="0">
                  <a:latin typeface="微软雅黑" panose="020B0503020204020204" charset="-122"/>
                  <a:ea typeface="微软雅黑" panose="020B0503020204020204" charset="-122"/>
                </a:rPr>
                <a:t>root</a:t>
              </a:r>
              <a:r>
                <a:rPr lang="zh-CN" altLang="en-US" sz="900" b="1" dirty="0">
                  <a:latin typeface="微软雅黑" panose="020B0503020204020204" charset="-122"/>
                  <a:ea typeface="微软雅黑" panose="020B0503020204020204" charset="-122"/>
                </a:rPr>
                <a:t>  </a:t>
              </a:r>
              <a:r>
                <a:rPr lang="en-US" altLang="zh-CN" sz="900" b="1" dirty="0">
                  <a:latin typeface="微软雅黑" panose="020B0503020204020204" charset="-122"/>
                  <a:ea typeface="微软雅黑" panose="020B0503020204020204" charset="-122"/>
                </a:rPr>
                <a:t>/</a:t>
              </a:r>
              <a:r>
                <a:rPr lang="en-US" altLang="zh-CN" sz="900" b="1" dirty="0" err="1">
                  <a:latin typeface="微软雅黑" panose="020B0503020204020204" charset="-122"/>
                  <a:ea typeface="微软雅黑" panose="020B0503020204020204" charset="-122"/>
                </a:rPr>
                <a:t>tmp</a:t>
              </a:r>
              <a:r>
                <a:rPr lang="en-US" altLang="zh-CN" sz="900" b="1" dirty="0">
                  <a:latin typeface="微软雅黑" panose="020B0503020204020204" charset="-122"/>
                  <a:ea typeface="微软雅黑" panose="020B0503020204020204" charset="-122"/>
                </a:rPr>
                <a:t>/vi</a:t>
              </a:r>
              <a:endParaRPr lang="en-US" altLang="zh-CN" sz="900" b="1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199113" y="3265299"/>
            <a:ext cx="1240380" cy="791784"/>
            <a:chOff x="1696161" y="3989930"/>
            <a:chExt cx="1653625" cy="1055958"/>
          </a:xfrm>
        </p:grpSpPr>
        <p:sp>
          <p:nvSpPr>
            <p:cNvPr id="81" name="Freeform 983"/>
            <p:cNvSpPr>
              <a:spLocks noEditPoints="1"/>
            </p:cNvSpPr>
            <p:nvPr/>
          </p:nvSpPr>
          <p:spPr bwMode="auto">
            <a:xfrm>
              <a:off x="1873575" y="3989930"/>
              <a:ext cx="540751" cy="554818"/>
            </a:xfrm>
            <a:custGeom>
              <a:avLst/>
              <a:gdLst>
                <a:gd name="T0" fmla="*/ 116 w 232"/>
                <a:gd name="T1" fmla="*/ 88 h 239"/>
                <a:gd name="T2" fmla="*/ 84 w 232"/>
                <a:gd name="T3" fmla="*/ 119 h 239"/>
                <a:gd name="T4" fmla="*/ 116 w 232"/>
                <a:gd name="T5" fmla="*/ 151 h 239"/>
                <a:gd name="T6" fmla="*/ 148 w 232"/>
                <a:gd name="T7" fmla="*/ 119 h 239"/>
                <a:gd name="T8" fmla="*/ 116 w 232"/>
                <a:gd name="T9" fmla="*/ 88 h 239"/>
                <a:gd name="T10" fmla="*/ 49 w 232"/>
                <a:gd name="T11" fmla="*/ 197 h 239"/>
                <a:gd name="T12" fmla="*/ 44 w 232"/>
                <a:gd name="T13" fmla="*/ 191 h 239"/>
                <a:gd name="T14" fmla="*/ 14 w 232"/>
                <a:gd name="T15" fmla="*/ 119 h 239"/>
                <a:gd name="T16" fmla="*/ 93 w 232"/>
                <a:gd name="T17" fmla="*/ 20 h 239"/>
                <a:gd name="T18" fmla="*/ 90 w 232"/>
                <a:gd name="T19" fmla="*/ 7 h 239"/>
                <a:gd name="T20" fmla="*/ 0 w 232"/>
                <a:gd name="T21" fmla="*/ 119 h 239"/>
                <a:gd name="T22" fmla="*/ 34 w 232"/>
                <a:gd name="T23" fmla="*/ 201 h 239"/>
                <a:gd name="T24" fmla="*/ 44 w 232"/>
                <a:gd name="T25" fmla="*/ 210 h 239"/>
                <a:gd name="T26" fmla="*/ 34 w 232"/>
                <a:gd name="T27" fmla="*/ 239 h 239"/>
                <a:gd name="T28" fmla="*/ 116 w 232"/>
                <a:gd name="T29" fmla="*/ 228 h 239"/>
                <a:gd name="T30" fmla="*/ 60 w 232"/>
                <a:gd name="T31" fmla="*/ 167 h 239"/>
                <a:gd name="T32" fmla="*/ 49 w 232"/>
                <a:gd name="T33" fmla="*/ 197 h 239"/>
                <a:gd name="T34" fmla="*/ 188 w 232"/>
                <a:gd name="T35" fmla="*/ 29 h 239"/>
                <a:gd name="T36" fmla="*/ 198 w 232"/>
                <a:gd name="T37" fmla="*/ 0 h 239"/>
                <a:gd name="T38" fmla="*/ 116 w 232"/>
                <a:gd name="T39" fmla="*/ 10 h 239"/>
                <a:gd name="T40" fmla="*/ 172 w 232"/>
                <a:gd name="T41" fmla="*/ 72 h 239"/>
                <a:gd name="T42" fmla="*/ 183 w 232"/>
                <a:gd name="T43" fmla="*/ 42 h 239"/>
                <a:gd name="T44" fmla="*/ 218 w 232"/>
                <a:gd name="T45" fmla="*/ 119 h 239"/>
                <a:gd name="T46" fmla="*/ 188 w 232"/>
                <a:gd name="T47" fmla="*/ 191 h 239"/>
                <a:gd name="T48" fmla="*/ 139 w 232"/>
                <a:gd name="T49" fmla="*/ 219 h 239"/>
                <a:gd name="T50" fmla="*/ 142 w 232"/>
                <a:gd name="T51" fmla="*/ 232 h 239"/>
                <a:gd name="T52" fmla="*/ 198 w 232"/>
                <a:gd name="T53" fmla="*/ 201 h 239"/>
                <a:gd name="T54" fmla="*/ 232 w 232"/>
                <a:gd name="T55" fmla="*/ 119 h 239"/>
                <a:gd name="T56" fmla="*/ 188 w 232"/>
                <a:gd name="T57" fmla="*/ 2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2" h="239">
                  <a:moveTo>
                    <a:pt x="116" y="88"/>
                  </a:moveTo>
                  <a:cubicBezTo>
                    <a:pt x="98" y="88"/>
                    <a:pt x="84" y="102"/>
                    <a:pt x="84" y="119"/>
                  </a:cubicBezTo>
                  <a:cubicBezTo>
                    <a:pt x="84" y="137"/>
                    <a:pt x="98" y="151"/>
                    <a:pt x="116" y="151"/>
                  </a:cubicBezTo>
                  <a:cubicBezTo>
                    <a:pt x="134" y="151"/>
                    <a:pt x="148" y="137"/>
                    <a:pt x="148" y="119"/>
                  </a:cubicBezTo>
                  <a:cubicBezTo>
                    <a:pt x="148" y="102"/>
                    <a:pt x="134" y="88"/>
                    <a:pt x="116" y="88"/>
                  </a:cubicBezTo>
                  <a:close/>
                  <a:moveTo>
                    <a:pt x="49" y="197"/>
                  </a:moveTo>
                  <a:cubicBezTo>
                    <a:pt x="47" y="195"/>
                    <a:pt x="46" y="193"/>
                    <a:pt x="44" y="191"/>
                  </a:cubicBezTo>
                  <a:cubicBezTo>
                    <a:pt x="25" y="172"/>
                    <a:pt x="14" y="147"/>
                    <a:pt x="14" y="119"/>
                  </a:cubicBezTo>
                  <a:cubicBezTo>
                    <a:pt x="14" y="71"/>
                    <a:pt x="48" y="30"/>
                    <a:pt x="93" y="20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39" y="19"/>
                    <a:pt x="0" y="65"/>
                    <a:pt x="0" y="119"/>
                  </a:cubicBezTo>
                  <a:cubicBezTo>
                    <a:pt x="0" y="150"/>
                    <a:pt x="12" y="179"/>
                    <a:pt x="34" y="201"/>
                  </a:cubicBezTo>
                  <a:cubicBezTo>
                    <a:pt x="37" y="204"/>
                    <a:pt x="41" y="207"/>
                    <a:pt x="44" y="210"/>
                  </a:cubicBezTo>
                  <a:cubicBezTo>
                    <a:pt x="34" y="239"/>
                    <a:pt x="34" y="239"/>
                    <a:pt x="34" y="239"/>
                  </a:cubicBezTo>
                  <a:cubicBezTo>
                    <a:pt x="116" y="228"/>
                    <a:pt x="116" y="228"/>
                    <a:pt x="116" y="228"/>
                  </a:cubicBezTo>
                  <a:cubicBezTo>
                    <a:pt x="60" y="167"/>
                    <a:pt x="60" y="167"/>
                    <a:pt x="60" y="167"/>
                  </a:cubicBezTo>
                  <a:lnTo>
                    <a:pt x="49" y="197"/>
                  </a:lnTo>
                  <a:close/>
                  <a:moveTo>
                    <a:pt x="188" y="29"/>
                  </a:moveTo>
                  <a:cubicBezTo>
                    <a:pt x="198" y="0"/>
                    <a:pt x="198" y="0"/>
                    <a:pt x="198" y="0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72" y="72"/>
                    <a:pt x="172" y="72"/>
                    <a:pt x="172" y="72"/>
                  </a:cubicBezTo>
                  <a:cubicBezTo>
                    <a:pt x="183" y="42"/>
                    <a:pt x="183" y="42"/>
                    <a:pt x="183" y="42"/>
                  </a:cubicBezTo>
                  <a:cubicBezTo>
                    <a:pt x="204" y="61"/>
                    <a:pt x="218" y="89"/>
                    <a:pt x="218" y="119"/>
                  </a:cubicBezTo>
                  <a:cubicBezTo>
                    <a:pt x="218" y="147"/>
                    <a:pt x="207" y="172"/>
                    <a:pt x="188" y="191"/>
                  </a:cubicBezTo>
                  <a:cubicBezTo>
                    <a:pt x="174" y="205"/>
                    <a:pt x="157" y="214"/>
                    <a:pt x="139" y="219"/>
                  </a:cubicBezTo>
                  <a:cubicBezTo>
                    <a:pt x="142" y="232"/>
                    <a:pt x="142" y="232"/>
                    <a:pt x="142" y="232"/>
                  </a:cubicBezTo>
                  <a:cubicBezTo>
                    <a:pt x="163" y="227"/>
                    <a:pt x="182" y="217"/>
                    <a:pt x="198" y="201"/>
                  </a:cubicBezTo>
                  <a:cubicBezTo>
                    <a:pt x="220" y="179"/>
                    <a:pt x="232" y="150"/>
                    <a:pt x="232" y="119"/>
                  </a:cubicBezTo>
                  <a:cubicBezTo>
                    <a:pt x="232" y="83"/>
                    <a:pt x="214" y="50"/>
                    <a:pt x="188" y="29"/>
                  </a:cubicBezTo>
                  <a:close/>
                </a:path>
              </a:pathLst>
            </a:custGeom>
            <a:solidFill>
              <a:srgbClr val="663A77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prstClr val="black"/>
                </a:solidFill>
              </a:endParaRPr>
            </a:p>
          </p:txBody>
        </p:sp>
        <p:sp>
          <p:nvSpPr>
            <p:cNvPr id="82" name="文本框 102"/>
            <p:cNvSpPr txBox="1"/>
            <p:nvPr/>
          </p:nvSpPr>
          <p:spPr>
            <a:xfrm>
              <a:off x="1696161" y="4676470"/>
              <a:ext cx="1653625" cy="369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改变属主</a:t>
              </a:r>
            </a:p>
          </p:txBody>
        </p:sp>
      </p:grpSp>
      <p:sp>
        <p:nvSpPr>
          <p:cNvPr id="83" name="矩形 47"/>
          <p:cNvSpPr>
            <a:spLocks noChangeArrowheads="1"/>
          </p:cNvSpPr>
          <p:nvPr/>
        </p:nvSpPr>
        <p:spPr bwMode="auto">
          <a:xfrm>
            <a:off x="1199113" y="4181303"/>
            <a:ext cx="3343905" cy="432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51430" tIns="25715" rIns="51430" bIns="25715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000" b="1" dirty="0" err="1">
                <a:latin typeface="微软雅黑" panose="020B0503020204020204" charset="-122"/>
                <a:ea typeface="微软雅黑" panose="020B0503020204020204" charset="-122"/>
              </a:rPr>
              <a:t>chown</a:t>
            </a:r>
            <a:r>
              <a:rPr lang="zh-CN" altLang="en-US" sz="1000" b="1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</a:rPr>
              <a:t>–R</a:t>
            </a:r>
            <a:r>
              <a:rPr lang="zh-CN" altLang="en-US" sz="1000" b="1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000" b="1" dirty="0" err="1">
                <a:latin typeface="微软雅黑" panose="020B0503020204020204" charset="-122"/>
                <a:ea typeface="微软雅黑" panose="020B0503020204020204" charset="-122"/>
              </a:rPr>
              <a:t>bd:bd</a:t>
            </a: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</a:rPr>
              <a:t>  test   # </a:t>
            </a:r>
            <a:r>
              <a:rPr lang="zh-CN" altLang="en-US" sz="1000" b="1" dirty="0">
                <a:latin typeface="微软雅黑" panose="020B0503020204020204" charset="-122"/>
                <a:ea typeface="微软雅黑" panose="020B0503020204020204" charset="-122"/>
              </a:rPr>
              <a:t>将</a:t>
            </a: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</a:rPr>
              <a:t>test</a:t>
            </a:r>
            <a:r>
              <a:rPr lang="zh-CN" altLang="en-US" sz="1000" b="1" dirty="0">
                <a:latin typeface="微软雅黑" panose="020B0503020204020204" charset="-122"/>
                <a:ea typeface="微软雅黑" panose="020B0503020204020204" charset="-122"/>
              </a:rPr>
              <a:t>文件夹更改成</a:t>
            </a: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</a:rPr>
              <a:t>bd</a:t>
            </a:r>
            <a:r>
              <a:rPr lang="zh-CN" altLang="en-US" sz="1000" b="1" dirty="0">
                <a:latin typeface="微软雅黑" panose="020B0503020204020204" charset="-122"/>
                <a:ea typeface="微软雅黑" panose="020B0503020204020204" charset="-122"/>
              </a:rPr>
              <a:t>用户所属</a:t>
            </a:r>
            <a:endParaRPr lang="en-US" altLang="zh-CN" sz="1000" b="1" dirty="0"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5"/>
          <p:cNvSpPr>
            <a:spLocks noEditPoints="1"/>
          </p:cNvSpPr>
          <p:nvPr/>
        </p:nvSpPr>
        <p:spPr bwMode="auto">
          <a:xfrm>
            <a:off x="2985287" y="699542"/>
            <a:ext cx="3177001" cy="3300676"/>
          </a:xfrm>
          <a:custGeom>
            <a:avLst/>
            <a:gdLst>
              <a:gd name="T0" fmla="*/ 2614 w 3520"/>
              <a:gd name="T1" fmla="*/ 0 h 3078"/>
              <a:gd name="T2" fmla="*/ 3520 w 3520"/>
              <a:gd name="T3" fmla="*/ 1539 h 3078"/>
              <a:gd name="T4" fmla="*/ 2614 w 3520"/>
              <a:gd name="T5" fmla="*/ 3078 h 3078"/>
              <a:gd name="T6" fmla="*/ 906 w 3520"/>
              <a:gd name="T7" fmla="*/ 3078 h 3078"/>
              <a:gd name="T8" fmla="*/ 0 w 3520"/>
              <a:gd name="T9" fmla="*/ 1539 h 3078"/>
              <a:gd name="T10" fmla="*/ 906 w 3520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520" h="3078">
                <a:moveTo>
                  <a:pt x="2614" y="0"/>
                </a:moveTo>
                <a:cubicBezTo>
                  <a:pt x="3154" y="300"/>
                  <a:pt x="3520" y="877"/>
                  <a:pt x="3520" y="1539"/>
                </a:cubicBezTo>
                <a:cubicBezTo>
                  <a:pt x="3520" y="2201"/>
                  <a:pt x="3154" y="2778"/>
                  <a:pt x="2614" y="3078"/>
                </a:cubicBezTo>
                <a:moveTo>
                  <a:pt x="906" y="3078"/>
                </a:moveTo>
                <a:cubicBezTo>
                  <a:pt x="365" y="2778"/>
                  <a:pt x="0" y="2201"/>
                  <a:pt x="0" y="1539"/>
                </a:cubicBezTo>
                <a:cubicBezTo>
                  <a:pt x="0" y="877"/>
                  <a:pt x="365" y="300"/>
                  <a:pt x="906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3" name="Freeform 26"/>
          <p:cNvSpPr>
            <a:spLocks noEditPoints="1"/>
          </p:cNvSpPr>
          <p:nvPr/>
        </p:nvSpPr>
        <p:spPr bwMode="auto">
          <a:xfrm>
            <a:off x="2689972" y="699542"/>
            <a:ext cx="3767628" cy="3300676"/>
          </a:xfrm>
          <a:custGeom>
            <a:avLst/>
            <a:gdLst>
              <a:gd name="T0" fmla="*/ 3496 w 4174"/>
              <a:gd name="T1" fmla="*/ 0 h 3078"/>
              <a:gd name="T2" fmla="*/ 4174 w 4174"/>
              <a:gd name="T3" fmla="*/ 1539 h 3078"/>
              <a:gd name="T4" fmla="*/ 3496 w 4174"/>
              <a:gd name="T5" fmla="*/ 3078 h 3078"/>
              <a:gd name="T6" fmla="*/ 677 w 4174"/>
              <a:gd name="T7" fmla="*/ 3078 h 3078"/>
              <a:gd name="T8" fmla="*/ 0 w 4174"/>
              <a:gd name="T9" fmla="*/ 1539 h 3078"/>
              <a:gd name="T10" fmla="*/ 677 w 4174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74" h="3078">
                <a:moveTo>
                  <a:pt x="3496" y="0"/>
                </a:moveTo>
                <a:cubicBezTo>
                  <a:pt x="3912" y="381"/>
                  <a:pt x="4174" y="930"/>
                  <a:pt x="4174" y="1539"/>
                </a:cubicBezTo>
                <a:cubicBezTo>
                  <a:pt x="4174" y="2148"/>
                  <a:pt x="3912" y="2697"/>
                  <a:pt x="3496" y="3078"/>
                </a:cubicBezTo>
                <a:moveTo>
                  <a:pt x="677" y="3078"/>
                </a:moveTo>
                <a:cubicBezTo>
                  <a:pt x="261" y="2697"/>
                  <a:pt x="0" y="2148"/>
                  <a:pt x="0" y="1539"/>
                </a:cubicBezTo>
                <a:cubicBezTo>
                  <a:pt x="0" y="930"/>
                  <a:pt x="261" y="381"/>
                  <a:pt x="67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4" name="Freeform 27"/>
          <p:cNvSpPr>
            <a:spLocks noEditPoints="1"/>
          </p:cNvSpPr>
          <p:nvPr/>
        </p:nvSpPr>
        <p:spPr bwMode="auto">
          <a:xfrm>
            <a:off x="2338692" y="699542"/>
            <a:ext cx="4467807" cy="3300676"/>
          </a:xfrm>
          <a:custGeom>
            <a:avLst/>
            <a:gdLst>
              <a:gd name="T0" fmla="*/ 4412 w 4949"/>
              <a:gd name="T1" fmla="*/ 0 h 3078"/>
              <a:gd name="T2" fmla="*/ 4949 w 4949"/>
              <a:gd name="T3" fmla="*/ 1539 h 3078"/>
              <a:gd name="T4" fmla="*/ 4412 w 4949"/>
              <a:gd name="T5" fmla="*/ 3078 h 3078"/>
              <a:gd name="T6" fmla="*/ 537 w 4949"/>
              <a:gd name="T7" fmla="*/ 3078 h 3078"/>
              <a:gd name="T8" fmla="*/ 0 w 4949"/>
              <a:gd name="T9" fmla="*/ 1539 h 3078"/>
              <a:gd name="T10" fmla="*/ 537 w 494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949" h="3078">
                <a:moveTo>
                  <a:pt x="4412" y="0"/>
                </a:moveTo>
                <a:cubicBezTo>
                  <a:pt x="4748" y="422"/>
                  <a:pt x="4949" y="957"/>
                  <a:pt x="4949" y="1539"/>
                </a:cubicBezTo>
                <a:cubicBezTo>
                  <a:pt x="4949" y="2121"/>
                  <a:pt x="4748" y="2656"/>
                  <a:pt x="4412" y="3078"/>
                </a:cubicBezTo>
                <a:moveTo>
                  <a:pt x="537" y="3078"/>
                </a:moveTo>
                <a:cubicBezTo>
                  <a:pt x="201" y="2656"/>
                  <a:pt x="0" y="2121"/>
                  <a:pt x="0" y="1539"/>
                </a:cubicBezTo>
                <a:cubicBezTo>
                  <a:pt x="0" y="957"/>
                  <a:pt x="201" y="422"/>
                  <a:pt x="53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5" name="Freeform 28"/>
          <p:cNvSpPr>
            <a:spLocks noEditPoints="1"/>
          </p:cNvSpPr>
          <p:nvPr/>
        </p:nvSpPr>
        <p:spPr bwMode="auto">
          <a:xfrm>
            <a:off x="1924300" y="699542"/>
            <a:ext cx="5297781" cy="3300676"/>
          </a:xfrm>
          <a:custGeom>
            <a:avLst/>
            <a:gdLst>
              <a:gd name="T0" fmla="*/ 5433 w 5869"/>
              <a:gd name="T1" fmla="*/ 0 h 3078"/>
              <a:gd name="T2" fmla="*/ 5869 w 5869"/>
              <a:gd name="T3" fmla="*/ 1539 h 3078"/>
              <a:gd name="T4" fmla="*/ 5433 w 5869"/>
              <a:gd name="T5" fmla="*/ 3078 h 3078"/>
              <a:gd name="T6" fmla="*/ 436 w 5869"/>
              <a:gd name="T7" fmla="*/ 3078 h 3078"/>
              <a:gd name="T8" fmla="*/ 0 w 5869"/>
              <a:gd name="T9" fmla="*/ 1539 h 3078"/>
              <a:gd name="T10" fmla="*/ 436 w 586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69" h="3078">
                <a:moveTo>
                  <a:pt x="5433" y="0"/>
                </a:moveTo>
                <a:cubicBezTo>
                  <a:pt x="5709" y="447"/>
                  <a:pt x="5869" y="974"/>
                  <a:pt x="5869" y="1539"/>
                </a:cubicBezTo>
                <a:cubicBezTo>
                  <a:pt x="5869" y="2103"/>
                  <a:pt x="5709" y="2631"/>
                  <a:pt x="5433" y="3078"/>
                </a:cubicBezTo>
                <a:moveTo>
                  <a:pt x="436" y="3078"/>
                </a:moveTo>
                <a:cubicBezTo>
                  <a:pt x="160" y="2631"/>
                  <a:pt x="0" y="2103"/>
                  <a:pt x="0" y="1539"/>
                </a:cubicBezTo>
                <a:cubicBezTo>
                  <a:pt x="0" y="974"/>
                  <a:pt x="160" y="447"/>
                  <a:pt x="436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6" name="Freeform 29"/>
          <p:cNvSpPr>
            <a:spLocks noEditPoints="1"/>
          </p:cNvSpPr>
          <p:nvPr/>
        </p:nvSpPr>
        <p:spPr bwMode="auto">
          <a:xfrm>
            <a:off x="1432510" y="699542"/>
            <a:ext cx="6281365" cy="3300676"/>
          </a:xfrm>
          <a:custGeom>
            <a:avLst/>
            <a:gdLst>
              <a:gd name="T0" fmla="*/ 6600 w 6959"/>
              <a:gd name="T1" fmla="*/ 0 h 3078"/>
              <a:gd name="T2" fmla="*/ 6959 w 6959"/>
              <a:gd name="T3" fmla="*/ 1539 h 3078"/>
              <a:gd name="T4" fmla="*/ 6600 w 6959"/>
              <a:gd name="T5" fmla="*/ 3078 h 3078"/>
              <a:gd name="T6" fmla="*/ 359 w 6959"/>
              <a:gd name="T7" fmla="*/ 3078 h 3078"/>
              <a:gd name="T8" fmla="*/ 0 w 6959"/>
              <a:gd name="T9" fmla="*/ 1539 h 3078"/>
              <a:gd name="T10" fmla="*/ 359 w 695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959" h="3078">
                <a:moveTo>
                  <a:pt x="6600" y="0"/>
                </a:moveTo>
                <a:cubicBezTo>
                  <a:pt x="6830" y="464"/>
                  <a:pt x="6959" y="986"/>
                  <a:pt x="6959" y="1539"/>
                </a:cubicBezTo>
                <a:cubicBezTo>
                  <a:pt x="6959" y="2092"/>
                  <a:pt x="6830" y="2614"/>
                  <a:pt x="6600" y="3078"/>
                </a:cubicBezTo>
                <a:moveTo>
                  <a:pt x="359" y="3078"/>
                </a:moveTo>
                <a:cubicBezTo>
                  <a:pt x="129" y="2614"/>
                  <a:pt x="0" y="2092"/>
                  <a:pt x="0" y="1539"/>
                </a:cubicBezTo>
                <a:cubicBezTo>
                  <a:pt x="0" y="986"/>
                  <a:pt x="129" y="464"/>
                  <a:pt x="359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7" name="Freeform 30"/>
          <p:cNvSpPr>
            <a:spLocks noEditPoints="1"/>
          </p:cNvSpPr>
          <p:nvPr/>
        </p:nvSpPr>
        <p:spPr bwMode="auto">
          <a:xfrm>
            <a:off x="849028" y="699542"/>
            <a:ext cx="7448329" cy="3300676"/>
          </a:xfrm>
          <a:custGeom>
            <a:avLst/>
            <a:gdLst>
              <a:gd name="T0" fmla="*/ 7954 w 8251"/>
              <a:gd name="T1" fmla="*/ 0 h 3078"/>
              <a:gd name="T2" fmla="*/ 8251 w 8251"/>
              <a:gd name="T3" fmla="*/ 1539 h 3078"/>
              <a:gd name="T4" fmla="*/ 7954 w 8251"/>
              <a:gd name="T5" fmla="*/ 3078 h 3078"/>
              <a:gd name="T6" fmla="*/ 297 w 8251"/>
              <a:gd name="T7" fmla="*/ 3078 h 3078"/>
              <a:gd name="T8" fmla="*/ 0 w 8251"/>
              <a:gd name="T9" fmla="*/ 1539 h 3078"/>
              <a:gd name="T10" fmla="*/ 297 w 8251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251" h="3078">
                <a:moveTo>
                  <a:pt x="7954" y="0"/>
                </a:moveTo>
                <a:cubicBezTo>
                  <a:pt x="8146" y="475"/>
                  <a:pt x="8251" y="995"/>
                  <a:pt x="8251" y="1539"/>
                </a:cubicBezTo>
                <a:cubicBezTo>
                  <a:pt x="8251" y="2083"/>
                  <a:pt x="8146" y="2602"/>
                  <a:pt x="7954" y="3078"/>
                </a:cubicBezTo>
                <a:moveTo>
                  <a:pt x="297" y="3078"/>
                </a:moveTo>
                <a:cubicBezTo>
                  <a:pt x="106" y="2602"/>
                  <a:pt x="0" y="2083"/>
                  <a:pt x="0" y="1539"/>
                </a:cubicBezTo>
                <a:cubicBezTo>
                  <a:pt x="0" y="995"/>
                  <a:pt x="106" y="475"/>
                  <a:pt x="29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707889" y="1438149"/>
            <a:ext cx="1728225" cy="1728000"/>
            <a:chOff x="1827622" y="1343919"/>
            <a:chExt cx="2304000" cy="2304000"/>
          </a:xfrm>
        </p:grpSpPr>
        <p:sp>
          <p:nvSpPr>
            <p:cNvPr id="9" name="椭圆 8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877481" y="1393778"/>
              <a:ext cx="2204282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 defTabSz="685800"/>
              <a:r>
                <a:rPr lang="zh-CN" altLang="en-US" sz="1400" b="1" dirty="0">
                  <a:solidFill>
                    <a:srgbClr val="6C407D"/>
                  </a:solidFill>
                  <a:latin typeface="微软雅黑" panose="020B0503020204020204" charset="-122"/>
                  <a:ea typeface="微软雅黑" panose="020B0503020204020204" charset="-122"/>
                </a:rPr>
                <a:t>文件编辑</a:t>
              </a:r>
            </a:p>
          </p:txBody>
        </p:sp>
      </p:grpSp>
      <p:sp>
        <p:nvSpPr>
          <p:cNvPr id="11" name="TextBox 26"/>
          <p:cNvSpPr txBox="1"/>
          <p:nvPr/>
        </p:nvSpPr>
        <p:spPr>
          <a:xfrm>
            <a:off x="3588552" y="3547419"/>
            <a:ext cx="1027882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6C407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 </a:t>
            </a:r>
            <a:r>
              <a:rPr lang="en-US" altLang="zh-CN" sz="1000" kern="0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000" kern="0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介绍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srgbClr val="6C407D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TextBox 27"/>
          <p:cNvSpPr txBox="1"/>
          <p:nvPr/>
        </p:nvSpPr>
        <p:spPr>
          <a:xfrm>
            <a:off x="4666884" y="3547419"/>
            <a:ext cx="985236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lvl="0"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6C407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</a:t>
            </a:r>
            <a:r>
              <a:rPr lang="en-US" altLang="zh-CN" sz="1000" kern="0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000" kern="0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使用</a:t>
            </a:r>
          </a:p>
        </p:txBody>
      </p:sp>
      <p:sp>
        <p:nvSpPr>
          <p:cNvPr id="13" name="TextBox 28"/>
          <p:cNvSpPr txBox="1"/>
          <p:nvPr/>
        </p:nvSpPr>
        <p:spPr>
          <a:xfrm>
            <a:off x="3588552" y="3949364"/>
            <a:ext cx="1027882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lvl="0"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6C407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 </a:t>
            </a:r>
            <a:r>
              <a:rPr lang="en-US" altLang="zh-CN" sz="1000" kern="0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000" kern="0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模式</a:t>
            </a:r>
          </a:p>
        </p:txBody>
      </p:sp>
      <p:sp>
        <p:nvSpPr>
          <p:cNvPr id="14" name="TextBox 29"/>
          <p:cNvSpPr txBox="1"/>
          <p:nvPr/>
        </p:nvSpPr>
        <p:spPr>
          <a:xfrm>
            <a:off x="4666884" y="3949364"/>
            <a:ext cx="985236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lvl="0"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6C407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</a:t>
            </a:r>
            <a:r>
              <a:rPr lang="en-US" altLang="zh-CN" sz="1000" kern="0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000" kern="0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命令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11" grpId="0"/>
      <p:bldP spid="12" grpId="0"/>
      <p:bldP spid="13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介绍</a:t>
            </a:r>
          </a:p>
        </p:txBody>
      </p:sp>
      <p:pic>
        <p:nvPicPr>
          <p:cNvPr id="96" name="图片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1110" y="1167369"/>
            <a:ext cx="3348860" cy="2638496"/>
          </a:xfrm>
          <a:prstGeom prst="rect">
            <a:avLst/>
          </a:prstGeom>
        </p:spPr>
      </p:pic>
      <p:sp>
        <p:nvSpPr>
          <p:cNvPr id="97" name="文本框 96"/>
          <p:cNvSpPr txBox="1"/>
          <p:nvPr/>
        </p:nvSpPr>
        <p:spPr>
          <a:xfrm>
            <a:off x="6156960" y="3970020"/>
            <a:ext cx="112530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PDP-7</a:t>
            </a:r>
            <a:r>
              <a:rPr kumimoji="1" lang="zh-CN" altLang="en-US" dirty="0"/>
              <a:t>计算机</a:t>
            </a:r>
          </a:p>
        </p:txBody>
      </p:sp>
      <p:sp>
        <p:nvSpPr>
          <p:cNvPr id="98" name="文本框 97"/>
          <p:cNvSpPr txBox="1"/>
          <p:nvPr/>
        </p:nvSpPr>
        <p:spPr>
          <a:xfrm>
            <a:off x="327498" y="1856963"/>
            <a:ext cx="43700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1969</a:t>
            </a:r>
            <a:r>
              <a:rPr kumimoji="1" lang="zh-CN" altLang="en-US" sz="1600" dirty="0"/>
              <a:t>年，</a:t>
            </a:r>
            <a:r>
              <a:rPr kumimoji="1" lang="en-GB" altLang="zh-CN" sz="1600" dirty="0">
                <a:hlinkClick r:id="rId3"/>
              </a:rPr>
              <a:t>Ken Thompson</a:t>
            </a:r>
            <a:r>
              <a:rPr kumimoji="1" lang="zh-CN" altLang="en-GB" sz="1600" dirty="0"/>
              <a:t>（</a:t>
            </a:r>
            <a:r>
              <a:rPr kumimoji="1" lang="zh-CN" altLang="en-US" sz="1600" dirty="0"/>
              <a:t>后被称为</a:t>
            </a:r>
            <a:r>
              <a:rPr kumimoji="1" lang="en-GB" altLang="zh-CN" sz="1600" dirty="0"/>
              <a:t>UNIX</a:t>
            </a:r>
            <a:r>
              <a:rPr kumimoji="1" lang="zh-CN" altLang="en-US" sz="1600" dirty="0"/>
              <a:t>之父）</a:t>
            </a:r>
            <a:r>
              <a:rPr lang="zh-CN" altLang="en-US" sz="1600" dirty="0"/>
              <a:t>和</a:t>
            </a:r>
            <a:r>
              <a:rPr lang="en-GB" altLang="zh-CN" sz="1600" dirty="0">
                <a:hlinkClick r:id="rId4"/>
              </a:rPr>
              <a:t>Dernis Ritchie</a:t>
            </a:r>
            <a:r>
              <a:rPr lang="zh-CN" altLang="en-US" sz="1600" dirty="0"/>
              <a:t>将</a:t>
            </a:r>
            <a:r>
              <a:rPr lang="en-US" altLang="zh-CN" sz="1600" dirty="0"/>
              <a:t>“</a:t>
            </a:r>
            <a:r>
              <a:rPr lang="zh-CN" altLang="en-US" sz="1600" dirty="0"/>
              <a:t>星际旅行</a:t>
            </a:r>
            <a:r>
              <a:rPr lang="en-US" altLang="zh-CN" sz="1600" dirty="0"/>
              <a:t>”</a:t>
            </a:r>
            <a:r>
              <a:rPr lang="zh-CN" altLang="en-US" sz="1600" dirty="0"/>
              <a:t>的运行到</a:t>
            </a:r>
            <a:r>
              <a:rPr lang="en-GB" altLang="zh-CN" sz="1600" dirty="0"/>
              <a:t>PDP</a:t>
            </a:r>
            <a:r>
              <a:rPr lang="zh-CN" altLang="en-GB" sz="1600" dirty="0"/>
              <a:t>－</a:t>
            </a:r>
            <a:r>
              <a:rPr lang="en-GB" altLang="zh-CN" sz="1600" dirty="0"/>
              <a:t>7</a:t>
            </a:r>
            <a:r>
              <a:rPr lang="zh-CN" altLang="en-US" sz="1600" dirty="0"/>
              <a:t>上，到了</a:t>
            </a:r>
            <a:r>
              <a:rPr lang="en-US" altLang="zh-CN" sz="1600" dirty="0"/>
              <a:t>1970</a:t>
            </a:r>
            <a:r>
              <a:rPr lang="zh-CN" altLang="en-US" sz="1600" dirty="0"/>
              <a:t>年，</a:t>
            </a:r>
            <a:r>
              <a:rPr lang="en-US" altLang="zh-CN" sz="1600" dirty="0"/>
              <a:t>PDP-7</a:t>
            </a:r>
            <a:r>
              <a:rPr lang="zh-CN" altLang="en-US" sz="1600" dirty="0"/>
              <a:t>当时运行的</a:t>
            </a:r>
            <a:r>
              <a:rPr lang="en-GB" altLang="zh-CN" sz="1600" dirty="0"/>
              <a:t>MULTICS</a:t>
            </a:r>
            <a:r>
              <a:rPr lang="zh-CN" altLang="en-US" sz="1600" dirty="0"/>
              <a:t>操作系统被戏称为：</a:t>
            </a:r>
            <a:r>
              <a:rPr lang="en-GB" altLang="zh-CN" sz="1600" dirty="0">
                <a:hlinkClick r:id="rId5"/>
              </a:rPr>
              <a:t>“UNIX”</a:t>
            </a:r>
            <a:endParaRPr kumimoji="1" lang="zh-CN" altLang="en-US" sz="1600" dirty="0"/>
          </a:p>
        </p:txBody>
      </p:sp>
      <p:sp>
        <p:nvSpPr>
          <p:cNvPr id="99" name="文本框 98"/>
          <p:cNvSpPr txBox="1"/>
          <p:nvPr/>
        </p:nvSpPr>
        <p:spPr>
          <a:xfrm>
            <a:off x="0" y="4848775"/>
            <a:ext cx="13837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00" dirty="0"/>
              <a:t>图片来自网络，侵权联系删除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7" grpId="0"/>
      <p:bldP spid="9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介绍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0" y="4848775"/>
            <a:ext cx="13837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00" dirty="0"/>
              <a:t>图片来自网络，侵权联系删除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156960" y="3970020"/>
            <a:ext cx="230608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Biil</a:t>
            </a:r>
            <a:r>
              <a:rPr lang="zh-CN" altLang="en-US" dirty="0"/>
              <a:t> </a:t>
            </a:r>
            <a:r>
              <a:rPr lang="en-US" altLang="zh-CN" dirty="0"/>
              <a:t>Joy</a:t>
            </a:r>
            <a:r>
              <a:rPr lang="zh-CN" altLang="en-US" dirty="0"/>
              <a:t>（威廉</a:t>
            </a:r>
            <a:r>
              <a:rPr lang="en-US" altLang="zh-CN" dirty="0"/>
              <a:t>·</a:t>
            </a:r>
            <a:r>
              <a:rPr lang="zh-CN" altLang="en-US" dirty="0"/>
              <a:t>纳尔逊</a:t>
            </a:r>
            <a:r>
              <a:rPr lang="en-US" altLang="zh-CN" dirty="0"/>
              <a:t>·</a:t>
            </a:r>
            <a:r>
              <a:rPr lang="zh-CN" altLang="en-US" dirty="0"/>
              <a:t>乔伊）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327498" y="1856962"/>
            <a:ext cx="44578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/>
              <a:t>到了</a:t>
            </a:r>
            <a:r>
              <a:rPr kumimoji="1" lang="en-US" altLang="zh-CN" sz="1600" dirty="0"/>
              <a:t>1976</a:t>
            </a:r>
            <a:r>
              <a:rPr kumimoji="1" lang="zh-CN" altLang="en-US" sz="1600" dirty="0"/>
              <a:t>，</a:t>
            </a:r>
            <a:r>
              <a:rPr lang="en-GB" altLang="zh-CN" sz="1600" dirty="0">
                <a:hlinkClick r:id="rId2"/>
              </a:rPr>
              <a:t>Bill Joy</a:t>
            </a:r>
            <a:r>
              <a:rPr kumimoji="1" lang="zh-CN" altLang="en-US" sz="1600" dirty="0"/>
              <a:t>一开始开发了对用户更友好、支持更多命令的</a:t>
            </a:r>
            <a:r>
              <a:rPr kumimoji="1" lang="en-GB" altLang="zh-CN" sz="1600" dirty="0" err="1"/>
              <a:t>ed</a:t>
            </a:r>
            <a:r>
              <a:rPr kumimoji="1" lang="en-GB" altLang="zh-CN" sz="1600" dirty="0"/>
              <a:t>——ex(</a:t>
            </a:r>
            <a:r>
              <a:rPr kumimoji="1" lang="en-GB" altLang="zh-CN" sz="1600" dirty="0" err="1"/>
              <a:t>ed</a:t>
            </a:r>
            <a:r>
              <a:rPr kumimoji="1" lang="en-GB" altLang="zh-CN" sz="1600" dirty="0"/>
              <a:t> extended)</a:t>
            </a:r>
            <a:r>
              <a:rPr kumimoji="1" lang="zh-CN" altLang="en-GB" sz="1600" dirty="0"/>
              <a:t>。</a:t>
            </a:r>
            <a:r>
              <a:rPr kumimoji="1" lang="zh-CN" altLang="en-US" sz="1600" dirty="0"/>
              <a:t>紧接着，他同</a:t>
            </a:r>
            <a:r>
              <a:rPr kumimoji="1" lang="en-GB" altLang="zh-CN" sz="1600" dirty="0"/>
              <a:t>Chuck Haley</a:t>
            </a:r>
            <a:r>
              <a:rPr kumimoji="1" lang="zh-CN" altLang="en-US" sz="1600" dirty="0"/>
              <a:t>一起为</a:t>
            </a:r>
            <a:r>
              <a:rPr kumimoji="1" lang="en-GB" altLang="zh-CN" sz="1600" dirty="0"/>
              <a:t>ex</a:t>
            </a:r>
            <a:r>
              <a:rPr kumimoji="1" lang="zh-CN" altLang="en-US" sz="1600" dirty="0"/>
              <a:t>开发了</a:t>
            </a:r>
            <a:r>
              <a:rPr kumimoji="1" lang="en-GB" altLang="zh-CN" sz="1600" dirty="0"/>
              <a:t>ex</a:t>
            </a:r>
            <a:r>
              <a:rPr kumimoji="1" lang="zh-CN" altLang="en-US" sz="1600" dirty="0"/>
              <a:t>的</a:t>
            </a:r>
            <a:r>
              <a:rPr kumimoji="1" lang="en-GB" altLang="zh-CN" sz="1600" dirty="0"/>
              <a:t>visual interface [3]  </a:t>
            </a:r>
            <a:r>
              <a:rPr kumimoji="1" lang="zh-CN" altLang="en-GB" sz="1600" dirty="0"/>
              <a:t>，</a:t>
            </a:r>
            <a:r>
              <a:rPr kumimoji="1" lang="zh-CN" altLang="en-US" sz="1600" dirty="0"/>
              <a:t>也就是后来的</a:t>
            </a:r>
            <a:r>
              <a:rPr kumimoji="1" lang="en-GB" altLang="zh-CN" sz="1600" dirty="0"/>
              <a:t>vi</a:t>
            </a:r>
            <a:r>
              <a:rPr kumimoji="1" lang="zh-CN" altLang="en-GB" sz="1600" dirty="0"/>
              <a:t>。</a:t>
            </a:r>
            <a:r>
              <a:rPr kumimoji="1" lang="en-GB" altLang="zh-CN" sz="1600" dirty="0"/>
              <a:t>1979</a:t>
            </a:r>
            <a:r>
              <a:rPr kumimoji="1" lang="zh-CN" altLang="en-US" sz="1600" dirty="0"/>
              <a:t>年，</a:t>
            </a:r>
            <a:r>
              <a:rPr kumimoji="1" lang="en-GB" altLang="zh-CN" sz="1600" dirty="0"/>
              <a:t>vi</a:t>
            </a:r>
            <a:r>
              <a:rPr kumimoji="1" lang="zh-CN" altLang="en-US" sz="1600" dirty="0"/>
              <a:t>正式采用了</a:t>
            </a:r>
            <a:r>
              <a:rPr kumimoji="1" lang="en-GB" altLang="zh-CN" sz="1600" dirty="0"/>
              <a:t>vi</a:t>
            </a:r>
            <a:r>
              <a:rPr kumimoji="1" lang="zh-CN" altLang="en-US" sz="1600" dirty="0"/>
              <a:t>这个名字，并沿用至今。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3840" y="1062938"/>
            <a:ext cx="3072174" cy="25806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介绍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0" y="4848775"/>
            <a:ext cx="13837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00" dirty="0"/>
              <a:t>图片来自网络，侵权联系删除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156960" y="3970020"/>
            <a:ext cx="20085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dirty="0">
                <a:hlinkClick r:id="rId2"/>
              </a:rPr>
              <a:t>Bram </a:t>
            </a:r>
            <a:r>
              <a:rPr lang="en-GB" altLang="zh-CN" dirty="0" err="1">
                <a:hlinkClick r:id="rId2"/>
              </a:rPr>
              <a:t>Moolenaar</a:t>
            </a:r>
            <a:r>
              <a:rPr lang="zh-CN" altLang="en-US" dirty="0">
                <a:hlinkClick r:id="rId2"/>
              </a:rPr>
              <a:t> </a:t>
            </a:r>
            <a:r>
              <a:rPr lang="en-US" altLang="zh-CN" dirty="0"/>
              <a:t>2007</a:t>
            </a:r>
            <a:r>
              <a:rPr lang="zh-CN" altLang="en-US" dirty="0"/>
              <a:t>摄</a:t>
            </a:r>
            <a:endParaRPr lang="en-GB" altLang="zh-CN" dirty="0"/>
          </a:p>
        </p:txBody>
      </p:sp>
      <p:sp>
        <p:nvSpPr>
          <p:cNvPr id="11" name="文本框 10"/>
          <p:cNvSpPr txBox="1"/>
          <p:nvPr/>
        </p:nvSpPr>
        <p:spPr>
          <a:xfrm>
            <a:off x="327498" y="1338142"/>
            <a:ext cx="47220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600" dirty="0">
                <a:latin typeface="+mn-ea"/>
                <a:hlinkClick r:id="rId3"/>
              </a:rPr>
              <a:t>Bram Moolenaar </a:t>
            </a:r>
            <a:r>
              <a:rPr lang="zh-CN" altLang="en-US" sz="1600" dirty="0">
                <a:latin typeface="+mn-ea"/>
              </a:rPr>
              <a:t>在 </a:t>
            </a:r>
            <a:r>
              <a:rPr lang="en-US" altLang="zh-CN" sz="1600" dirty="0">
                <a:latin typeface="+mn-ea"/>
              </a:rPr>
              <a:t>80 </a:t>
            </a:r>
            <a:r>
              <a:rPr lang="zh-CN" altLang="en-US" sz="1600" dirty="0">
                <a:latin typeface="+mn-ea"/>
              </a:rPr>
              <a:t>年代末购入他的</a:t>
            </a:r>
            <a:r>
              <a:rPr lang="en-GB" altLang="zh-CN" sz="1600" dirty="0">
                <a:latin typeface="+mn-ea"/>
                <a:hlinkClick r:id="rId4"/>
              </a:rPr>
              <a:t>Amiga</a:t>
            </a:r>
            <a:r>
              <a:rPr lang="zh-CN" altLang="en-US" sz="1600" dirty="0">
                <a:latin typeface="+mn-ea"/>
              </a:rPr>
              <a:t>计算机时，</a:t>
            </a:r>
            <a:r>
              <a:rPr lang="en-GB" altLang="zh-CN" sz="1600" dirty="0">
                <a:latin typeface="+mn-ea"/>
              </a:rPr>
              <a:t>Amiga </a:t>
            </a:r>
            <a:r>
              <a:rPr lang="zh-CN" altLang="en-US" sz="1600" dirty="0">
                <a:latin typeface="+mn-ea"/>
              </a:rPr>
              <a:t>上没有他最常用的编辑器</a:t>
            </a:r>
            <a:r>
              <a:rPr lang="en-GB" altLang="zh-CN" sz="1600" dirty="0">
                <a:latin typeface="+mn-ea"/>
              </a:rPr>
              <a:t>vi</a:t>
            </a:r>
            <a:r>
              <a:rPr lang="zh-CN" altLang="en-GB" sz="1600" dirty="0">
                <a:latin typeface="+mn-ea"/>
              </a:rPr>
              <a:t>。</a:t>
            </a:r>
            <a:r>
              <a:rPr lang="en-GB" altLang="zh-CN" sz="1600" dirty="0">
                <a:latin typeface="+mn-ea"/>
              </a:rPr>
              <a:t>Bram </a:t>
            </a:r>
            <a:r>
              <a:rPr lang="zh-CN" altLang="en-US" sz="1600" dirty="0">
                <a:latin typeface="+mn-ea"/>
              </a:rPr>
              <a:t>从一个开源的 </a:t>
            </a:r>
            <a:r>
              <a:rPr lang="en-GB" altLang="zh-CN" sz="1600" dirty="0">
                <a:latin typeface="+mn-ea"/>
              </a:rPr>
              <a:t>vi </a:t>
            </a:r>
            <a:r>
              <a:rPr lang="zh-CN" altLang="en-US" sz="1600" dirty="0">
                <a:latin typeface="+mn-ea"/>
              </a:rPr>
              <a:t>复制 </a:t>
            </a:r>
            <a:r>
              <a:rPr lang="en-GB" altLang="zh-CN" sz="1600" dirty="0">
                <a:latin typeface="+mn-ea"/>
              </a:rPr>
              <a:t>Stevie </a:t>
            </a:r>
            <a:r>
              <a:rPr lang="zh-CN" altLang="en-US" sz="1600" dirty="0">
                <a:latin typeface="+mn-ea"/>
              </a:rPr>
              <a:t>开始，开发了 </a:t>
            </a:r>
            <a:r>
              <a:rPr lang="en-GB" altLang="zh-CN" sz="1600" dirty="0">
                <a:latin typeface="+mn-ea"/>
              </a:rPr>
              <a:t>Vim </a:t>
            </a:r>
            <a:r>
              <a:rPr lang="zh-CN" altLang="en-US" sz="1600" dirty="0">
                <a:latin typeface="+mn-ea"/>
              </a:rPr>
              <a:t>的 </a:t>
            </a:r>
            <a:r>
              <a:rPr lang="en-US" altLang="zh-CN" sz="1600" dirty="0">
                <a:latin typeface="+mn-ea"/>
              </a:rPr>
              <a:t>1.0 </a:t>
            </a:r>
            <a:r>
              <a:rPr lang="zh-CN" altLang="en-US" sz="1600" dirty="0">
                <a:latin typeface="+mn-ea"/>
              </a:rPr>
              <a:t>版本。最初的目标只是完全复制 </a:t>
            </a:r>
            <a:r>
              <a:rPr lang="en-GB" altLang="zh-CN" sz="1600" dirty="0">
                <a:latin typeface="+mn-ea"/>
              </a:rPr>
              <a:t>vi </a:t>
            </a:r>
            <a:r>
              <a:rPr lang="zh-CN" altLang="en-US" sz="1600" dirty="0">
                <a:latin typeface="+mn-ea"/>
              </a:rPr>
              <a:t>的功能，那个时候的 </a:t>
            </a:r>
            <a:r>
              <a:rPr lang="en-GB" altLang="zh-CN" sz="1600" dirty="0">
                <a:latin typeface="+mn-ea"/>
              </a:rPr>
              <a:t>Vim </a:t>
            </a:r>
            <a:r>
              <a:rPr lang="zh-CN" altLang="en-US" sz="1600" dirty="0">
                <a:latin typeface="+mn-ea"/>
              </a:rPr>
              <a:t>是</a:t>
            </a:r>
            <a:r>
              <a:rPr lang="en-GB" altLang="zh-CN" sz="1600" dirty="0">
                <a:latin typeface="+mn-ea"/>
              </a:rPr>
              <a:t>Vi </a:t>
            </a:r>
            <a:r>
              <a:rPr lang="en-GB" altLang="zh-CN" sz="1600" dirty="0" err="1">
                <a:latin typeface="+mn-ea"/>
              </a:rPr>
              <a:t>IMitation</a:t>
            </a:r>
            <a:r>
              <a:rPr lang="zh-CN" altLang="en-GB" sz="1600" dirty="0">
                <a:latin typeface="+mn-ea"/>
              </a:rPr>
              <a:t>（</a:t>
            </a:r>
            <a:r>
              <a:rPr lang="zh-CN" altLang="en-US" sz="1600" dirty="0">
                <a:latin typeface="+mn-ea"/>
              </a:rPr>
              <a:t>模拟）的简称。</a:t>
            </a:r>
            <a:r>
              <a:rPr lang="en-US" altLang="zh-CN" sz="1600" dirty="0">
                <a:latin typeface="+mn-ea"/>
              </a:rPr>
              <a:t>1991 </a:t>
            </a:r>
            <a:r>
              <a:rPr lang="zh-CN" altLang="en-US" sz="1600" dirty="0">
                <a:latin typeface="+mn-ea"/>
              </a:rPr>
              <a:t>年 </a:t>
            </a:r>
            <a:r>
              <a:rPr lang="en-GB" altLang="zh-CN" sz="1600" dirty="0">
                <a:latin typeface="+mn-ea"/>
              </a:rPr>
              <a:t>Vim 1.14 </a:t>
            </a:r>
            <a:r>
              <a:rPr lang="zh-CN" altLang="en-US" sz="1600" dirty="0">
                <a:latin typeface="+mn-ea"/>
              </a:rPr>
              <a:t>版被 </a:t>
            </a:r>
            <a:r>
              <a:rPr lang="en-US" altLang="zh-CN" sz="1600" dirty="0">
                <a:latin typeface="+mn-ea"/>
              </a:rPr>
              <a:t>"</a:t>
            </a:r>
            <a:r>
              <a:rPr lang="en-GB" altLang="zh-CN" sz="1600" dirty="0">
                <a:latin typeface="+mn-ea"/>
              </a:rPr>
              <a:t>Fred Fish Disk #591" ——Amiga </a:t>
            </a:r>
            <a:r>
              <a:rPr lang="zh-CN" altLang="en-US" sz="1600" dirty="0">
                <a:latin typeface="+mn-ea"/>
              </a:rPr>
              <a:t>用的免费软体集收录了。</a:t>
            </a:r>
            <a:r>
              <a:rPr lang="en-US" altLang="zh-CN" sz="1600" dirty="0">
                <a:latin typeface="+mn-ea"/>
              </a:rPr>
              <a:t>1992 </a:t>
            </a:r>
            <a:r>
              <a:rPr lang="zh-CN" altLang="en-US" sz="1600" dirty="0">
                <a:latin typeface="+mn-ea"/>
              </a:rPr>
              <a:t>年 </a:t>
            </a:r>
            <a:r>
              <a:rPr lang="en-US" altLang="zh-CN" sz="1600" dirty="0">
                <a:latin typeface="+mn-ea"/>
              </a:rPr>
              <a:t>1.22 </a:t>
            </a:r>
            <a:r>
              <a:rPr lang="zh-CN" altLang="en-US" sz="1600" dirty="0">
                <a:latin typeface="+mn-ea"/>
              </a:rPr>
              <a:t>版本的 </a:t>
            </a:r>
            <a:r>
              <a:rPr lang="en-GB" altLang="zh-CN" sz="1600" dirty="0">
                <a:latin typeface="+mn-ea"/>
              </a:rPr>
              <a:t>Vim </a:t>
            </a:r>
            <a:r>
              <a:rPr lang="zh-CN" altLang="en-US" sz="1600" dirty="0">
                <a:latin typeface="+mn-ea"/>
              </a:rPr>
              <a:t>被移植到了 </a:t>
            </a:r>
            <a:r>
              <a:rPr lang="en-GB" altLang="zh-CN" sz="1600" dirty="0">
                <a:latin typeface="+mn-ea"/>
              </a:rPr>
              <a:t>UNIX </a:t>
            </a:r>
            <a:r>
              <a:rPr lang="zh-CN" altLang="en-US" sz="1600" dirty="0">
                <a:latin typeface="+mn-ea"/>
              </a:rPr>
              <a:t>和</a:t>
            </a:r>
            <a:r>
              <a:rPr lang="en-GB" altLang="zh-CN" sz="1600" dirty="0">
                <a:latin typeface="+mn-ea"/>
              </a:rPr>
              <a:t>MS-DOS</a:t>
            </a:r>
            <a:r>
              <a:rPr lang="zh-CN" altLang="en-US" sz="1600" dirty="0">
                <a:latin typeface="+mn-ea"/>
              </a:rPr>
              <a:t>上。从那个时候开始，</a:t>
            </a:r>
            <a:r>
              <a:rPr lang="en-GB" altLang="zh-CN" sz="1600" dirty="0">
                <a:latin typeface="+mn-ea"/>
              </a:rPr>
              <a:t>Vim </a:t>
            </a:r>
            <a:r>
              <a:rPr lang="zh-CN" altLang="en-US" sz="1600" dirty="0">
                <a:latin typeface="+mn-ea"/>
              </a:rPr>
              <a:t>的全名就变成 </a:t>
            </a:r>
            <a:r>
              <a:rPr lang="en-GB" altLang="zh-CN" sz="1600" dirty="0">
                <a:latin typeface="+mn-ea"/>
              </a:rPr>
              <a:t>Vi </a:t>
            </a:r>
            <a:r>
              <a:rPr lang="en-GB" altLang="zh-CN" sz="1600" dirty="0" err="1">
                <a:latin typeface="+mn-ea"/>
              </a:rPr>
              <a:t>IMproved</a:t>
            </a:r>
            <a:r>
              <a:rPr lang="zh-CN" altLang="en-GB" sz="1600" dirty="0">
                <a:latin typeface="+mn-ea"/>
              </a:rPr>
              <a:t>（</a:t>
            </a:r>
            <a:r>
              <a:rPr lang="zh-CN" altLang="en-US" sz="1600" dirty="0">
                <a:latin typeface="+mn-ea"/>
              </a:rPr>
              <a:t>改良）了。</a:t>
            </a:r>
            <a:endParaRPr kumimoji="1" lang="zh-CN" altLang="en-US" sz="1600" dirty="0">
              <a:latin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7781" y="903963"/>
            <a:ext cx="2179320" cy="2891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介绍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0" y="4848775"/>
            <a:ext cx="13837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00" dirty="0"/>
              <a:t>图片来自网络，侵权联系删除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916" y="1082620"/>
            <a:ext cx="4932417" cy="371993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172" y="1043829"/>
            <a:ext cx="6858297" cy="37975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使用</a:t>
            </a:r>
          </a:p>
        </p:txBody>
      </p:sp>
      <p:sp>
        <p:nvSpPr>
          <p:cNvPr id="94" name="矩形 93"/>
          <p:cNvSpPr/>
          <p:nvPr/>
        </p:nvSpPr>
        <p:spPr>
          <a:xfrm>
            <a:off x="251299" y="1997723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命令模式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5" name="矩形 47"/>
          <p:cNvSpPr>
            <a:spLocks noChangeArrowheads="1"/>
          </p:cNvSpPr>
          <p:nvPr/>
        </p:nvSpPr>
        <p:spPr bwMode="auto">
          <a:xfrm>
            <a:off x="327498" y="2321090"/>
            <a:ext cx="1812683" cy="21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使用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VIM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打开文件之后，就会进入命令模式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在其他模式下，按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ESC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回到命令模式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基本命令：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h j k l  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 左 下 上 右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gg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移动至行首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G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  移动至行尾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6389752" y="1957718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末行模式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7" name="矩形 47"/>
          <p:cNvSpPr>
            <a:spLocks noChangeArrowheads="1"/>
          </p:cNvSpPr>
          <p:nvPr/>
        </p:nvSpPr>
        <p:spPr bwMode="auto">
          <a:xfrm>
            <a:off x="6389751" y="2321090"/>
            <a:ext cx="1800383" cy="2373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在命令模式下输入英文的冒号（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: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）就会进入末行模式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命令模式下可以输入的命令十分少，因此提供了末行模式来提供更多的命令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基本命令：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:q 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直接退出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:</a:t>
            </a: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wq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保存退出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:q!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  强制退出不保存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3358624" y="1957718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插入模式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9" name="矩形 47"/>
          <p:cNvSpPr>
            <a:spLocks noChangeArrowheads="1"/>
          </p:cNvSpPr>
          <p:nvPr/>
        </p:nvSpPr>
        <p:spPr bwMode="auto">
          <a:xfrm>
            <a:off x="3358623" y="2321090"/>
            <a:ext cx="1812683" cy="2373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进入插入模式后，类似于记事本一样可以直接编辑文本内容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基本命令：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i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当前插入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a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后面插入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o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下行插入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I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 行首插入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A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行尾插入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O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上行插入</a:t>
            </a:r>
          </a:p>
        </p:txBody>
      </p:sp>
      <p:sp>
        <p:nvSpPr>
          <p:cNvPr id="100" name="矩形 99"/>
          <p:cNvSpPr/>
          <p:nvPr/>
        </p:nvSpPr>
        <p:spPr>
          <a:xfrm>
            <a:off x="2701224" y="900773"/>
            <a:ext cx="329288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VIM</a:t>
            </a:r>
            <a:r>
              <a:rPr lang="zh-CN" altLang="en-US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的三种模式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4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4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4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4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4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4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4" grpId="0"/>
      <p:bldP spid="95" grpId="0"/>
      <p:bldP spid="96" grpId="0"/>
      <p:bldP spid="97" grpId="0"/>
      <p:bldP spid="98" grpId="0"/>
      <p:bldP spid="99" grpId="0"/>
      <p:bldP spid="10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45159"/>
                </a:solidFill>
                <a:latin typeface="微软雅黑" panose="020B0503020204020204" charset="-122"/>
                <a:ea typeface="微软雅黑" panose="020B0503020204020204" charset="-122"/>
              </a:rPr>
              <a:t>上节课重点回顾</a:t>
            </a:r>
          </a:p>
        </p:txBody>
      </p:sp>
      <p:sp>
        <p:nvSpPr>
          <p:cNvPr id="5" name="任意多边形 4"/>
          <p:cNvSpPr/>
          <p:nvPr/>
        </p:nvSpPr>
        <p:spPr>
          <a:xfrm>
            <a:off x="3314703" y="1553024"/>
            <a:ext cx="1091237" cy="1091238"/>
          </a:xfrm>
          <a:custGeom>
            <a:avLst/>
            <a:gdLst>
              <a:gd name="connsiteX0" fmla="*/ 1752600 w 3505200"/>
              <a:gd name="connsiteY0" fmla="*/ 558800 h 3505200"/>
              <a:gd name="connsiteX1" fmla="*/ 558800 w 3505200"/>
              <a:gd name="connsiteY1" fmla="*/ 1752600 h 3505200"/>
              <a:gd name="connsiteX2" fmla="*/ 1752600 w 3505200"/>
              <a:gd name="connsiteY2" fmla="*/ 2946400 h 3505200"/>
              <a:gd name="connsiteX3" fmla="*/ 2946400 w 3505200"/>
              <a:gd name="connsiteY3" fmla="*/ 1752600 h 3505200"/>
              <a:gd name="connsiteX4" fmla="*/ 1752600 w 3505200"/>
              <a:gd name="connsiteY4" fmla="*/ 558800 h 3505200"/>
              <a:gd name="connsiteX5" fmla="*/ 877887 w 3505200"/>
              <a:gd name="connsiteY5" fmla="*/ 451020 h 3505200"/>
              <a:gd name="connsiteX6" fmla="*/ 793920 w 3505200"/>
              <a:gd name="connsiteY6" fmla="*/ 534987 h 3505200"/>
              <a:gd name="connsiteX7" fmla="*/ 877887 w 3505200"/>
              <a:gd name="connsiteY7" fmla="*/ 618954 h 3505200"/>
              <a:gd name="connsiteX8" fmla="*/ 961854 w 3505200"/>
              <a:gd name="connsiteY8" fmla="*/ 534987 h 3505200"/>
              <a:gd name="connsiteX9" fmla="*/ 877887 w 3505200"/>
              <a:gd name="connsiteY9" fmla="*/ 451020 h 3505200"/>
              <a:gd name="connsiteX10" fmla="*/ 1752600 w 3505200"/>
              <a:gd name="connsiteY10" fmla="*/ 0 h 3505200"/>
              <a:gd name="connsiteX11" fmla="*/ 3505200 w 3505200"/>
              <a:gd name="connsiteY11" fmla="*/ 1752600 h 3505200"/>
              <a:gd name="connsiteX12" fmla="*/ 1752600 w 3505200"/>
              <a:gd name="connsiteY12" fmla="*/ 3505200 h 3505200"/>
              <a:gd name="connsiteX13" fmla="*/ 0 w 3505200"/>
              <a:gd name="connsiteY13" fmla="*/ 1752600 h 3505200"/>
              <a:gd name="connsiteX14" fmla="*/ 1752600 w 3505200"/>
              <a:gd name="connsiteY14" fmla="*/ 0 h 350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05200" h="3505200">
                <a:moveTo>
                  <a:pt x="1752600" y="558800"/>
                </a:moveTo>
                <a:cubicBezTo>
                  <a:pt x="1093282" y="558800"/>
                  <a:pt x="558800" y="1093282"/>
                  <a:pt x="558800" y="1752600"/>
                </a:cubicBezTo>
                <a:cubicBezTo>
                  <a:pt x="558800" y="2411918"/>
                  <a:pt x="1093282" y="2946400"/>
                  <a:pt x="1752600" y="2946400"/>
                </a:cubicBezTo>
                <a:cubicBezTo>
                  <a:pt x="2411918" y="2946400"/>
                  <a:pt x="2946400" y="2411918"/>
                  <a:pt x="2946400" y="1752600"/>
                </a:cubicBezTo>
                <a:cubicBezTo>
                  <a:pt x="2946400" y="1093282"/>
                  <a:pt x="2411918" y="558800"/>
                  <a:pt x="1752600" y="558800"/>
                </a:cubicBezTo>
                <a:close/>
                <a:moveTo>
                  <a:pt x="877887" y="451020"/>
                </a:moveTo>
                <a:cubicBezTo>
                  <a:pt x="831513" y="451020"/>
                  <a:pt x="793920" y="488613"/>
                  <a:pt x="793920" y="534987"/>
                </a:cubicBezTo>
                <a:cubicBezTo>
                  <a:pt x="793920" y="581361"/>
                  <a:pt x="831513" y="618954"/>
                  <a:pt x="877887" y="618954"/>
                </a:cubicBezTo>
                <a:cubicBezTo>
                  <a:pt x="924261" y="618954"/>
                  <a:pt x="961854" y="581361"/>
                  <a:pt x="961854" y="534987"/>
                </a:cubicBezTo>
                <a:cubicBezTo>
                  <a:pt x="961854" y="488613"/>
                  <a:pt x="924261" y="451020"/>
                  <a:pt x="877887" y="451020"/>
                </a:cubicBezTo>
                <a:close/>
                <a:moveTo>
                  <a:pt x="1752600" y="0"/>
                </a:moveTo>
                <a:cubicBezTo>
                  <a:pt x="2720534" y="0"/>
                  <a:pt x="3505200" y="784666"/>
                  <a:pt x="3505200" y="1752600"/>
                </a:cubicBezTo>
                <a:cubicBezTo>
                  <a:pt x="3505200" y="2720534"/>
                  <a:pt x="2720534" y="3505200"/>
                  <a:pt x="1752600" y="3505200"/>
                </a:cubicBezTo>
                <a:cubicBezTo>
                  <a:pt x="784666" y="3505200"/>
                  <a:pt x="0" y="2720534"/>
                  <a:pt x="0" y="1752600"/>
                </a:cubicBezTo>
                <a:cubicBezTo>
                  <a:pt x="0" y="784666"/>
                  <a:pt x="784666" y="0"/>
                  <a:pt x="175260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 b="1" dirty="0"/>
          </a:p>
        </p:txBody>
      </p:sp>
      <p:sp>
        <p:nvSpPr>
          <p:cNvPr id="6" name="任意多边形 5"/>
          <p:cNvSpPr/>
          <p:nvPr/>
        </p:nvSpPr>
        <p:spPr>
          <a:xfrm>
            <a:off x="4738065" y="1553024"/>
            <a:ext cx="1091237" cy="1091238"/>
          </a:xfrm>
          <a:custGeom>
            <a:avLst/>
            <a:gdLst>
              <a:gd name="connsiteX0" fmla="*/ 1752600 w 3505200"/>
              <a:gd name="connsiteY0" fmla="*/ 558800 h 3505200"/>
              <a:gd name="connsiteX1" fmla="*/ 558800 w 3505200"/>
              <a:gd name="connsiteY1" fmla="*/ 1752600 h 3505200"/>
              <a:gd name="connsiteX2" fmla="*/ 1752600 w 3505200"/>
              <a:gd name="connsiteY2" fmla="*/ 2946400 h 3505200"/>
              <a:gd name="connsiteX3" fmla="*/ 2946400 w 3505200"/>
              <a:gd name="connsiteY3" fmla="*/ 1752600 h 3505200"/>
              <a:gd name="connsiteX4" fmla="*/ 1752600 w 3505200"/>
              <a:gd name="connsiteY4" fmla="*/ 558800 h 3505200"/>
              <a:gd name="connsiteX5" fmla="*/ 877887 w 3505200"/>
              <a:gd name="connsiteY5" fmla="*/ 451020 h 3505200"/>
              <a:gd name="connsiteX6" fmla="*/ 793920 w 3505200"/>
              <a:gd name="connsiteY6" fmla="*/ 534987 h 3505200"/>
              <a:gd name="connsiteX7" fmla="*/ 877887 w 3505200"/>
              <a:gd name="connsiteY7" fmla="*/ 618954 h 3505200"/>
              <a:gd name="connsiteX8" fmla="*/ 961854 w 3505200"/>
              <a:gd name="connsiteY8" fmla="*/ 534987 h 3505200"/>
              <a:gd name="connsiteX9" fmla="*/ 877887 w 3505200"/>
              <a:gd name="connsiteY9" fmla="*/ 451020 h 3505200"/>
              <a:gd name="connsiteX10" fmla="*/ 1752600 w 3505200"/>
              <a:gd name="connsiteY10" fmla="*/ 0 h 3505200"/>
              <a:gd name="connsiteX11" fmla="*/ 3505200 w 3505200"/>
              <a:gd name="connsiteY11" fmla="*/ 1752600 h 3505200"/>
              <a:gd name="connsiteX12" fmla="*/ 1752600 w 3505200"/>
              <a:gd name="connsiteY12" fmla="*/ 3505200 h 3505200"/>
              <a:gd name="connsiteX13" fmla="*/ 0 w 3505200"/>
              <a:gd name="connsiteY13" fmla="*/ 1752600 h 3505200"/>
              <a:gd name="connsiteX14" fmla="*/ 1752600 w 3505200"/>
              <a:gd name="connsiteY14" fmla="*/ 0 h 350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05200" h="3505200">
                <a:moveTo>
                  <a:pt x="1752600" y="558800"/>
                </a:moveTo>
                <a:cubicBezTo>
                  <a:pt x="1093282" y="558800"/>
                  <a:pt x="558800" y="1093282"/>
                  <a:pt x="558800" y="1752600"/>
                </a:cubicBezTo>
                <a:cubicBezTo>
                  <a:pt x="558800" y="2411918"/>
                  <a:pt x="1093282" y="2946400"/>
                  <a:pt x="1752600" y="2946400"/>
                </a:cubicBezTo>
                <a:cubicBezTo>
                  <a:pt x="2411918" y="2946400"/>
                  <a:pt x="2946400" y="2411918"/>
                  <a:pt x="2946400" y="1752600"/>
                </a:cubicBezTo>
                <a:cubicBezTo>
                  <a:pt x="2946400" y="1093282"/>
                  <a:pt x="2411918" y="558800"/>
                  <a:pt x="1752600" y="558800"/>
                </a:cubicBezTo>
                <a:close/>
                <a:moveTo>
                  <a:pt x="877887" y="451020"/>
                </a:moveTo>
                <a:cubicBezTo>
                  <a:pt x="831513" y="451020"/>
                  <a:pt x="793920" y="488613"/>
                  <a:pt x="793920" y="534987"/>
                </a:cubicBezTo>
                <a:cubicBezTo>
                  <a:pt x="793920" y="581361"/>
                  <a:pt x="831513" y="618954"/>
                  <a:pt x="877887" y="618954"/>
                </a:cubicBezTo>
                <a:cubicBezTo>
                  <a:pt x="924261" y="618954"/>
                  <a:pt x="961854" y="581361"/>
                  <a:pt x="961854" y="534987"/>
                </a:cubicBezTo>
                <a:cubicBezTo>
                  <a:pt x="961854" y="488613"/>
                  <a:pt x="924261" y="451020"/>
                  <a:pt x="877887" y="451020"/>
                </a:cubicBezTo>
                <a:close/>
                <a:moveTo>
                  <a:pt x="1752600" y="0"/>
                </a:moveTo>
                <a:cubicBezTo>
                  <a:pt x="2720534" y="0"/>
                  <a:pt x="3505200" y="784666"/>
                  <a:pt x="3505200" y="1752600"/>
                </a:cubicBezTo>
                <a:cubicBezTo>
                  <a:pt x="3505200" y="2720534"/>
                  <a:pt x="2720534" y="3505200"/>
                  <a:pt x="1752600" y="3505200"/>
                </a:cubicBezTo>
                <a:cubicBezTo>
                  <a:pt x="784666" y="3505200"/>
                  <a:pt x="0" y="2720534"/>
                  <a:pt x="0" y="1752600"/>
                </a:cubicBezTo>
                <a:cubicBezTo>
                  <a:pt x="0" y="784666"/>
                  <a:pt x="784666" y="0"/>
                  <a:pt x="175260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 b="1" dirty="0"/>
          </a:p>
        </p:txBody>
      </p:sp>
      <p:sp>
        <p:nvSpPr>
          <p:cNvPr id="7" name="任意多边形 6"/>
          <p:cNvSpPr/>
          <p:nvPr/>
        </p:nvSpPr>
        <p:spPr>
          <a:xfrm>
            <a:off x="3314703" y="2899290"/>
            <a:ext cx="1091237" cy="1091238"/>
          </a:xfrm>
          <a:custGeom>
            <a:avLst/>
            <a:gdLst>
              <a:gd name="connsiteX0" fmla="*/ 1752600 w 3505200"/>
              <a:gd name="connsiteY0" fmla="*/ 558800 h 3505200"/>
              <a:gd name="connsiteX1" fmla="*/ 558800 w 3505200"/>
              <a:gd name="connsiteY1" fmla="*/ 1752600 h 3505200"/>
              <a:gd name="connsiteX2" fmla="*/ 1752600 w 3505200"/>
              <a:gd name="connsiteY2" fmla="*/ 2946400 h 3505200"/>
              <a:gd name="connsiteX3" fmla="*/ 2946400 w 3505200"/>
              <a:gd name="connsiteY3" fmla="*/ 1752600 h 3505200"/>
              <a:gd name="connsiteX4" fmla="*/ 1752600 w 3505200"/>
              <a:gd name="connsiteY4" fmla="*/ 558800 h 3505200"/>
              <a:gd name="connsiteX5" fmla="*/ 877887 w 3505200"/>
              <a:gd name="connsiteY5" fmla="*/ 451020 h 3505200"/>
              <a:gd name="connsiteX6" fmla="*/ 793920 w 3505200"/>
              <a:gd name="connsiteY6" fmla="*/ 534987 h 3505200"/>
              <a:gd name="connsiteX7" fmla="*/ 877887 w 3505200"/>
              <a:gd name="connsiteY7" fmla="*/ 618954 h 3505200"/>
              <a:gd name="connsiteX8" fmla="*/ 961854 w 3505200"/>
              <a:gd name="connsiteY8" fmla="*/ 534987 h 3505200"/>
              <a:gd name="connsiteX9" fmla="*/ 877887 w 3505200"/>
              <a:gd name="connsiteY9" fmla="*/ 451020 h 3505200"/>
              <a:gd name="connsiteX10" fmla="*/ 1752600 w 3505200"/>
              <a:gd name="connsiteY10" fmla="*/ 0 h 3505200"/>
              <a:gd name="connsiteX11" fmla="*/ 3505200 w 3505200"/>
              <a:gd name="connsiteY11" fmla="*/ 1752600 h 3505200"/>
              <a:gd name="connsiteX12" fmla="*/ 1752600 w 3505200"/>
              <a:gd name="connsiteY12" fmla="*/ 3505200 h 3505200"/>
              <a:gd name="connsiteX13" fmla="*/ 0 w 3505200"/>
              <a:gd name="connsiteY13" fmla="*/ 1752600 h 3505200"/>
              <a:gd name="connsiteX14" fmla="*/ 1752600 w 3505200"/>
              <a:gd name="connsiteY14" fmla="*/ 0 h 350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05200" h="3505200">
                <a:moveTo>
                  <a:pt x="1752600" y="558800"/>
                </a:moveTo>
                <a:cubicBezTo>
                  <a:pt x="1093282" y="558800"/>
                  <a:pt x="558800" y="1093282"/>
                  <a:pt x="558800" y="1752600"/>
                </a:cubicBezTo>
                <a:cubicBezTo>
                  <a:pt x="558800" y="2411918"/>
                  <a:pt x="1093282" y="2946400"/>
                  <a:pt x="1752600" y="2946400"/>
                </a:cubicBezTo>
                <a:cubicBezTo>
                  <a:pt x="2411918" y="2946400"/>
                  <a:pt x="2946400" y="2411918"/>
                  <a:pt x="2946400" y="1752600"/>
                </a:cubicBezTo>
                <a:cubicBezTo>
                  <a:pt x="2946400" y="1093282"/>
                  <a:pt x="2411918" y="558800"/>
                  <a:pt x="1752600" y="558800"/>
                </a:cubicBezTo>
                <a:close/>
                <a:moveTo>
                  <a:pt x="877887" y="451020"/>
                </a:moveTo>
                <a:cubicBezTo>
                  <a:pt x="831513" y="451020"/>
                  <a:pt x="793920" y="488613"/>
                  <a:pt x="793920" y="534987"/>
                </a:cubicBezTo>
                <a:cubicBezTo>
                  <a:pt x="793920" y="581361"/>
                  <a:pt x="831513" y="618954"/>
                  <a:pt x="877887" y="618954"/>
                </a:cubicBezTo>
                <a:cubicBezTo>
                  <a:pt x="924261" y="618954"/>
                  <a:pt x="961854" y="581361"/>
                  <a:pt x="961854" y="534987"/>
                </a:cubicBezTo>
                <a:cubicBezTo>
                  <a:pt x="961854" y="488613"/>
                  <a:pt x="924261" y="451020"/>
                  <a:pt x="877887" y="451020"/>
                </a:cubicBezTo>
                <a:close/>
                <a:moveTo>
                  <a:pt x="1752600" y="0"/>
                </a:moveTo>
                <a:cubicBezTo>
                  <a:pt x="2720534" y="0"/>
                  <a:pt x="3505200" y="784666"/>
                  <a:pt x="3505200" y="1752600"/>
                </a:cubicBezTo>
                <a:cubicBezTo>
                  <a:pt x="3505200" y="2720534"/>
                  <a:pt x="2720534" y="3505200"/>
                  <a:pt x="1752600" y="3505200"/>
                </a:cubicBezTo>
                <a:cubicBezTo>
                  <a:pt x="784666" y="3505200"/>
                  <a:pt x="0" y="2720534"/>
                  <a:pt x="0" y="1752600"/>
                </a:cubicBezTo>
                <a:cubicBezTo>
                  <a:pt x="0" y="784666"/>
                  <a:pt x="784666" y="0"/>
                  <a:pt x="175260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 b="1" dirty="0"/>
          </a:p>
        </p:txBody>
      </p:sp>
      <p:sp>
        <p:nvSpPr>
          <p:cNvPr id="8" name="任意多边形 7"/>
          <p:cNvSpPr/>
          <p:nvPr/>
        </p:nvSpPr>
        <p:spPr>
          <a:xfrm>
            <a:off x="4738065" y="2899290"/>
            <a:ext cx="1091237" cy="1091238"/>
          </a:xfrm>
          <a:custGeom>
            <a:avLst/>
            <a:gdLst>
              <a:gd name="connsiteX0" fmla="*/ 1752600 w 3505200"/>
              <a:gd name="connsiteY0" fmla="*/ 558800 h 3505200"/>
              <a:gd name="connsiteX1" fmla="*/ 558800 w 3505200"/>
              <a:gd name="connsiteY1" fmla="*/ 1752600 h 3505200"/>
              <a:gd name="connsiteX2" fmla="*/ 1752600 w 3505200"/>
              <a:gd name="connsiteY2" fmla="*/ 2946400 h 3505200"/>
              <a:gd name="connsiteX3" fmla="*/ 2946400 w 3505200"/>
              <a:gd name="connsiteY3" fmla="*/ 1752600 h 3505200"/>
              <a:gd name="connsiteX4" fmla="*/ 1752600 w 3505200"/>
              <a:gd name="connsiteY4" fmla="*/ 558800 h 3505200"/>
              <a:gd name="connsiteX5" fmla="*/ 877887 w 3505200"/>
              <a:gd name="connsiteY5" fmla="*/ 451020 h 3505200"/>
              <a:gd name="connsiteX6" fmla="*/ 793920 w 3505200"/>
              <a:gd name="connsiteY6" fmla="*/ 534987 h 3505200"/>
              <a:gd name="connsiteX7" fmla="*/ 877887 w 3505200"/>
              <a:gd name="connsiteY7" fmla="*/ 618954 h 3505200"/>
              <a:gd name="connsiteX8" fmla="*/ 961854 w 3505200"/>
              <a:gd name="connsiteY8" fmla="*/ 534987 h 3505200"/>
              <a:gd name="connsiteX9" fmla="*/ 877887 w 3505200"/>
              <a:gd name="connsiteY9" fmla="*/ 451020 h 3505200"/>
              <a:gd name="connsiteX10" fmla="*/ 1752600 w 3505200"/>
              <a:gd name="connsiteY10" fmla="*/ 0 h 3505200"/>
              <a:gd name="connsiteX11" fmla="*/ 3505200 w 3505200"/>
              <a:gd name="connsiteY11" fmla="*/ 1752600 h 3505200"/>
              <a:gd name="connsiteX12" fmla="*/ 1752600 w 3505200"/>
              <a:gd name="connsiteY12" fmla="*/ 3505200 h 3505200"/>
              <a:gd name="connsiteX13" fmla="*/ 0 w 3505200"/>
              <a:gd name="connsiteY13" fmla="*/ 1752600 h 3505200"/>
              <a:gd name="connsiteX14" fmla="*/ 1752600 w 3505200"/>
              <a:gd name="connsiteY14" fmla="*/ 0 h 350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05200" h="3505200">
                <a:moveTo>
                  <a:pt x="1752600" y="558800"/>
                </a:moveTo>
                <a:cubicBezTo>
                  <a:pt x="1093282" y="558800"/>
                  <a:pt x="558800" y="1093282"/>
                  <a:pt x="558800" y="1752600"/>
                </a:cubicBezTo>
                <a:cubicBezTo>
                  <a:pt x="558800" y="2411918"/>
                  <a:pt x="1093282" y="2946400"/>
                  <a:pt x="1752600" y="2946400"/>
                </a:cubicBezTo>
                <a:cubicBezTo>
                  <a:pt x="2411918" y="2946400"/>
                  <a:pt x="2946400" y="2411918"/>
                  <a:pt x="2946400" y="1752600"/>
                </a:cubicBezTo>
                <a:cubicBezTo>
                  <a:pt x="2946400" y="1093282"/>
                  <a:pt x="2411918" y="558800"/>
                  <a:pt x="1752600" y="558800"/>
                </a:cubicBezTo>
                <a:close/>
                <a:moveTo>
                  <a:pt x="877887" y="451020"/>
                </a:moveTo>
                <a:cubicBezTo>
                  <a:pt x="831513" y="451020"/>
                  <a:pt x="793920" y="488613"/>
                  <a:pt x="793920" y="534987"/>
                </a:cubicBezTo>
                <a:cubicBezTo>
                  <a:pt x="793920" y="581361"/>
                  <a:pt x="831513" y="618954"/>
                  <a:pt x="877887" y="618954"/>
                </a:cubicBezTo>
                <a:cubicBezTo>
                  <a:pt x="924261" y="618954"/>
                  <a:pt x="961854" y="581361"/>
                  <a:pt x="961854" y="534987"/>
                </a:cubicBezTo>
                <a:cubicBezTo>
                  <a:pt x="961854" y="488613"/>
                  <a:pt x="924261" y="451020"/>
                  <a:pt x="877887" y="451020"/>
                </a:cubicBezTo>
                <a:close/>
                <a:moveTo>
                  <a:pt x="1752600" y="0"/>
                </a:moveTo>
                <a:cubicBezTo>
                  <a:pt x="2720534" y="0"/>
                  <a:pt x="3505200" y="784666"/>
                  <a:pt x="3505200" y="1752600"/>
                </a:cubicBezTo>
                <a:cubicBezTo>
                  <a:pt x="3505200" y="2720534"/>
                  <a:pt x="2720534" y="3505200"/>
                  <a:pt x="1752600" y="3505200"/>
                </a:cubicBezTo>
                <a:cubicBezTo>
                  <a:pt x="784666" y="3505200"/>
                  <a:pt x="0" y="2720534"/>
                  <a:pt x="0" y="1752600"/>
                </a:cubicBezTo>
                <a:cubicBezTo>
                  <a:pt x="0" y="784666"/>
                  <a:pt x="784666" y="0"/>
                  <a:pt x="175260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 b="1" dirty="0"/>
          </a:p>
        </p:txBody>
      </p:sp>
      <p:grpSp>
        <p:nvGrpSpPr>
          <p:cNvPr id="9" name="组合 8"/>
          <p:cNvGrpSpPr/>
          <p:nvPr/>
        </p:nvGrpSpPr>
        <p:grpSpPr>
          <a:xfrm>
            <a:off x="1645539" y="1774871"/>
            <a:ext cx="1604774" cy="668321"/>
            <a:chOff x="1258030" y="3593783"/>
            <a:chExt cx="2139699" cy="891095"/>
          </a:xfrm>
        </p:grpSpPr>
        <p:sp>
          <p:nvSpPr>
            <p:cNvPr id="10" name="文本框 9"/>
            <p:cNvSpPr txBox="1"/>
            <p:nvPr/>
          </p:nvSpPr>
          <p:spPr>
            <a:xfrm>
              <a:off x="1258030" y="3593783"/>
              <a:ext cx="87078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b="1" dirty="0">
                  <a:solidFill>
                    <a:srgbClr val="FFB850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2100" b="1" dirty="0">
                <a:solidFill>
                  <a:srgbClr val="FFB850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799069" y="3696239"/>
              <a:ext cx="1598660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15" b="1" dirty="0">
                  <a:solidFill>
                    <a:srgbClr val="FFB850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Linux</a:t>
              </a:r>
              <a:r>
                <a:rPr lang="zh-CN" altLang="en-US" sz="1015" b="1" dirty="0">
                  <a:solidFill>
                    <a:srgbClr val="FFB850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介绍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438395" y="3993811"/>
              <a:ext cx="1915200" cy="4910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9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rPr>
                <a:t>文件系统的差别、用户管理差别等</a:t>
              </a:r>
              <a:endParaRPr lang="en-US" altLang="zh-CN" sz="9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832729" y="1731692"/>
            <a:ext cx="1604774" cy="530853"/>
            <a:chOff x="1258030" y="3593783"/>
            <a:chExt cx="2139699" cy="707804"/>
          </a:xfrm>
        </p:grpSpPr>
        <p:sp>
          <p:nvSpPr>
            <p:cNvPr id="14" name="文本框 13"/>
            <p:cNvSpPr txBox="1"/>
            <p:nvPr/>
          </p:nvSpPr>
          <p:spPr>
            <a:xfrm>
              <a:off x="1258030" y="3593783"/>
              <a:ext cx="87078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b="1" dirty="0">
                  <a:solidFill>
                    <a:srgbClr val="E8707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2100" b="1" dirty="0">
                <a:solidFill>
                  <a:srgbClr val="E8707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799069" y="3696239"/>
              <a:ext cx="1598660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5" b="1" dirty="0">
                  <a:solidFill>
                    <a:srgbClr val="E87071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基本常用命令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438395" y="3993811"/>
              <a:ext cx="1915200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9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rPr>
                <a:t>cd, ls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645539" y="3065190"/>
            <a:ext cx="1604774" cy="669353"/>
            <a:chOff x="1258030" y="3593783"/>
            <a:chExt cx="2139699" cy="892471"/>
          </a:xfrm>
        </p:grpSpPr>
        <p:sp>
          <p:nvSpPr>
            <p:cNvPr id="18" name="文本框 17"/>
            <p:cNvSpPr txBox="1"/>
            <p:nvPr/>
          </p:nvSpPr>
          <p:spPr>
            <a:xfrm>
              <a:off x="1258030" y="3593783"/>
              <a:ext cx="87078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b="1" dirty="0">
                  <a:solidFill>
                    <a:srgbClr val="01ACBE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2100" b="1" dirty="0">
                <a:solidFill>
                  <a:srgbClr val="01ACB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799069" y="3696239"/>
              <a:ext cx="1598660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5" b="1" dirty="0">
                  <a:solidFill>
                    <a:srgbClr val="01ACBE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用户介绍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438395" y="3993811"/>
              <a:ext cx="19152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9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rPr>
                <a:t>root</a:t>
              </a:r>
              <a:r>
                <a:rPr lang="zh-CN" altLang="en-US" sz="9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rPr>
                <a:t>用户、普通用户、用户权限简介</a:t>
              </a:r>
              <a:endParaRPr lang="en-US" altLang="zh-CN" sz="9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5832729" y="3065190"/>
            <a:ext cx="1604774" cy="669353"/>
            <a:chOff x="1258030" y="3593783"/>
            <a:chExt cx="2139699" cy="892471"/>
          </a:xfrm>
        </p:grpSpPr>
        <p:sp>
          <p:nvSpPr>
            <p:cNvPr id="22" name="文本框 21"/>
            <p:cNvSpPr txBox="1"/>
            <p:nvPr/>
          </p:nvSpPr>
          <p:spPr>
            <a:xfrm>
              <a:off x="1258030" y="3593783"/>
              <a:ext cx="87078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b="1" dirty="0">
                  <a:solidFill>
                    <a:srgbClr val="663A77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2100" b="1" dirty="0">
                <a:solidFill>
                  <a:srgbClr val="663A77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799069" y="3696239"/>
              <a:ext cx="1598660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5" b="1" dirty="0">
                  <a:solidFill>
                    <a:srgbClr val="663A77"/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基本文件操作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438395" y="3993811"/>
              <a:ext cx="19152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9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rPr>
                <a:t>touch, rm, cp, cat, mv, </a:t>
              </a:r>
              <a:r>
                <a:rPr lang="en-US" altLang="zh-CN" sz="900" b="1" dirty="0" err="1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rPr>
                <a:t>mkdir</a:t>
              </a:r>
              <a:r>
                <a:rPr lang="en-US" altLang="zh-CN" sz="9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rPr>
                <a:t>, </a:t>
              </a:r>
              <a:r>
                <a:rPr lang="en-US" altLang="zh-CN" sz="900" b="1" dirty="0" err="1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rPr>
                <a:t>rmdir</a:t>
              </a:r>
              <a:endParaRPr lang="zh-CN" altLang="en-US" sz="9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712943" y="3268546"/>
            <a:ext cx="295264" cy="359899"/>
            <a:chOff x="3683997" y="856343"/>
            <a:chExt cx="576394" cy="702571"/>
          </a:xfrm>
          <a:solidFill>
            <a:srgbClr val="01ACBE"/>
          </a:solidFill>
        </p:grpSpPr>
        <p:sp>
          <p:nvSpPr>
            <p:cNvPr id="26" name="Freeform 34"/>
            <p:cNvSpPr>
              <a:spLocks noEditPoints="1"/>
            </p:cNvSpPr>
            <p:nvPr/>
          </p:nvSpPr>
          <p:spPr bwMode="auto">
            <a:xfrm>
              <a:off x="3683997" y="856343"/>
              <a:ext cx="576394" cy="702571"/>
            </a:xfrm>
            <a:custGeom>
              <a:avLst/>
              <a:gdLst>
                <a:gd name="T0" fmla="*/ 16 w 667"/>
                <a:gd name="T1" fmla="*/ 176 h 813"/>
                <a:gd name="T2" fmla="*/ 175 w 667"/>
                <a:gd name="T3" fmla="*/ 16 h 813"/>
                <a:gd name="T4" fmla="*/ 214 w 667"/>
                <a:gd name="T5" fmla="*/ 0 h 813"/>
                <a:gd name="T6" fmla="*/ 613 w 667"/>
                <a:gd name="T7" fmla="*/ 0 h 813"/>
                <a:gd name="T8" fmla="*/ 667 w 667"/>
                <a:gd name="T9" fmla="*/ 54 h 813"/>
                <a:gd name="T10" fmla="*/ 667 w 667"/>
                <a:gd name="T11" fmla="*/ 759 h 813"/>
                <a:gd name="T12" fmla="*/ 613 w 667"/>
                <a:gd name="T13" fmla="*/ 813 h 813"/>
                <a:gd name="T14" fmla="*/ 54 w 667"/>
                <a:gd name="T15" fmla="*/ 813 h 813"/>
                <a:gd name="T16" fmla="*/ 0 w 667"/>
                <a:gd name="T17" fmla="*/ 759 h 813"/>
                <a:gd name="T18" fmla="*/ 0 w 667"/>
                <a:gd name="T19" fmla="*/ 214 h 813"/>
                <a:gd name="T20" fmla="*/ 16 w 667"/>
                <a:gd name="T21" fmla="*/ 176 h 813"/>
                <a:gd name="T22" fmla="*/ 194 w 667"/>
                <a:gd name="T23" fmla="*/ 229 h 813"/>
                <a:gd name="T24" fmla="*/ 57 w 667"/>
                <a:gd name="T25" fmla="*/ 229 h 813"/>
                <a:gd name="T26" fmla="*/ 57 w 667"/>
                <a:gd name="T27" fmla="*/ 756 h 813"/>
                <a:gd name="T28" fmla="*/ 610 w 667"/>
                <a:gd name="T29" fmla="*/ 756 h 813"/>
                <a:gd name="T30" fmla="*/ 610 w 667"/>
                <a:gd name="T31" fmla="*/ 57 h 813"/>
                <a:gd name="T32" fmla="*/ 238 w 667"/>
                <a:gd name="T33" fmla="*/ 57 h 813"/>
                <a:gd name="T34" fmla="*/ 238 w 667"/>
                <a:gd name="T35" fmla="*/ 185 h 813"/>
                <a:gd name="T36" fmla="*/ 194 w 667"/>
                <a:gd name="T37" fmla="*/ 229 h 813"/>
                <a:gd name="T38" fmla="*/ 82 w 667"/>
                <a:gd name="T39" fmla="*/ 191 h 813"/>
                <a:gd name="T40" fmla="*/ 194 w 667"/>
                <a:gd name="T41" fmla="*/ 191 h 813"/>
                <a:gd name="T42" fmla="*/ 200 w 667"/>
                <a:gd name="T43" fmla="*/ 185 h 813"/>
                <a:gd name="T44" fmla="*/ 200 w 667"/>
                <a:gd name="T45" fmla="*/ 72 h 813"/>
                <a:gd name="T46" fmla="*/ 82 w 667"/>
                <a:gd name="T47" fmla="*/ 191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67" h="813">
                  <a:moveTo>
                    <a:pt x="16" y="176"/>
                  </a:moveTo>
                  <a:cubicBezTo>
                    <a:pt x="175" y="16"/>
                    <a:pt x="175" y="16"/>
                    <a:pt x="175" y="16"/>
                  </a:cubicBezTo>
                  <a:cubicBezTo>
                    <a:pt x="186" y="6"/>
                    <a:pt x="199" y="0"/>
                    <a:pt x="214" y="0"/>
                  </a:cubicBezTo>
                  <a:cubicBezTo>
                    <a:pt x="613" y="0"/>
                    <a:pt x="613" y="0"/>
                    <a:pt x="613" y="0"/>
                  </a:cubicBezTo>
                  <a:cubicBezTo>
                    <a:pt x="643" y="0"/>
                    <a:pt x="667" y="24"/>
                    <a:pt x="667" y="54"/>
                  </a:cubicBezTo>
                  <a:cubicBezTo>
                    <a:pt x="667" y="759"/>
                    <a:pt x="667" y="759"/>
                    <a:pt x="667" y="759"/>
                  </a:cubicBezTo>
                  <a:cubicBezTo>
                    <a:pt x="667" y="789"/>
                    <a:pt x="643" y="813"/>
                    <a:pt x="613" y="813"/>
                  </a:cubicBezTo>
                  <a:cubicBezTo>
                    <a:pt x="54" y="813"/>
                    <a:pt x="54" y="813"/>
                    <a:pt x="54" y="813"/>
                  </a:cubicBezTo>
                  <a:cubicBezTo>
                    <a:pt x="24" y="813"/>
                    <a:pt x="0" y="789"/>
                    <a:pt x="0" y="759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00"/>
                    <a:pt x="5" y="186"/>
                    <a:pt x="16" y="176"/>
                  </a:cubicBezTo>
                  <a:close/>
                  <a:moveTo>
                    <a:pt x="194" y="229"/>
                  </a:moveTo>
                  <a:cubicBezTo>
                    <a:pt x="57" y="229"/>
                    <a:pt x="57" y="229"/>
                    <a:pt x="57" y="229"/>
                  </a:cubicBezTo>
                  <a:cubicBezTo>
                    <a:pt x="57" y="756"/>
                    <a:pt x="57" y="756"/>
                    <a:pt x="57" y="756"/>
                  </a:cubicBezTo>
                  <a:cubicBezTo>
                    <a:pt x="610" y="756"/>
                    <a:pt x="610" y="756"/>
                    <a:pt x="610" y="756"/>
                  </a:cubicBezTo>
                  <a:cubicBezTo>
                    <a:pt x="610" y="57"/>
                    <a:pt x="610" y="57"/>
                    <a:pt x="610" y="57"/>
                  </a:cubicBezTo>
                  <a:cubicBezTo>
                    <a:pt x="238" y="57"/>
                    <a:pt x="238" y="57"/>
                    <a:pt x="238" y="57"/>
                  </a:cubicBezTo>
                  <a:cubicBezTo>
                    <a:pt x="238" y="185"/>
                    <a:pt x="238" y="185"/>
                    <a:pt x="238" y="185"/>
                  </a:cubicBezTo>
                  <a:cubicBezTo>
                    <a:pt x="238" y="210"/>
                    <a:pt x="218" y="229"/>
                    <a:pt x="194" y="229"/>
                  </a:cubicBezTo>
                  <a:close/>
                  <a:moveTo>
                    <a:pt x="82" y="191"/>
                  </a:moveTo>
                  <a:cubicBezTo>
                    <a:pt x="194" y="191"/>
                    <a:pt x="194" y="191"/>
                    <a:pt x="194" y="191"/>
                  </a:cubicBezTo>
                  <a:cubicBezTo>
                    <a:pt x="197" y="191"/>
                    <a:pt x="200" y="188"/>
                    <a:pt x="200" y="185"/>
                  </a:cubicBezTo>
                  <a:cubicBezTo>
                    <a:pt x="200" y="72"/>
                    <a:pt x="200" y="72"/>
                    <a:pt x="200" y="72"/>
                  </a:cubicBezTo>
                  <a:cubicBezTo>
                    <a:pt x="82" y="191"/>
                    <a:pt x="82" y="191"/>
                    <a:pt x="82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 b="1"/>
            </a:p>
          </p:txBody>
        </p:sp>
        <p:sp>
          <p:nvSpPr>
            <p:cNvPr id="27" name="Freeform 35"/>
            <p:cNvSpPr>
              <a:spLocks noEditPoints="1"/>
            </p:cNvSpPr>
            <p:nvPr/>
          </p:nvSpPr>
          <p:spPr bwMode="auto">
            <a:xfrm>
              <a:off x="3765921" y="1015436"/>
              <a:ext cx="412546" cy="433758"/>
            </a:xfrm>
            <a:custGeom>
              <a:avLst/>
              <a:gdLst>
                <a:gd name="T0" fmla="*/ 170 w 477"/>
                <a:gd name="T1" fmla="*/ 429 h 502"/>
                <a:gd name="T2" fmla="*/ 86 w 477"/>
                <a:gd name="T3" fmla="*/ 502 h 502"/>
                <a:gd name="T4" fmla="*/ 0 w 477"/>
                <a:gd name="T5" fmla="*/ 416 h 502"/>
                <a:gd name="T6" fmla="*/ 72 w 477"/>
                <a:gd name="T7" fmla="*/ 330 h 502"/>
                <a:gd name="T8" fmla="*/ 63 w 477"/>
                <a:gd name="T9" fmla="*/ 258 h 502"/>
                <a:gd name="T10" fmla="*/ 144 w 477"/>
                <a:gd name="T11" fmla="*/ 143 h 502"/>
                <a:gd name="T12" fmla="*/ 254 w 477"/>
                <a:gd name="T13" fmla="*/ 20 h 502"/>
                <a:gd name="T14" fmla="*/ 458 w 477"/>
                <a:gd name="T15" fmla="*/ 0 h 502"/>
                <a:gd name="T16" fmla="*/ 477 w 477"/>
                <a:gd name="T17" fmla="*/ 153 h 502"/>
                <a:gd name="T18" fmla="*/ 398 w 477"/>
                <a:gd name="T19" fmla="*/ 172 h 502"/>
                <a:gd name="T20" fmla="*/ 438 w 477"/>
                <a:gd name="T21" fmla="*/ 223 h 502"/>
                <a:gd name="T22" fmla="*/ 404 w 477"/>
                <a:gd name="T23" fmla="*/ 245 h 502"/>
                <a:gd name="T24" fmla="*/ 452 w 477"/>
                <a:gd name="T25" fmla="*/ 355 h 502"/>
                <a:gd name="T26" fmla="*/ 452 w 477"/>
                <a:gd name="T27" fmla="*/ 477 h 502"/>
                <a:gd name="T28" fmla="*/ 330 w 477"/>
                <a:gd name="T29" fmla="*/ 477 h 502"/>
                <a:gd name="T30" fmla="*/ 256 w 477"/>
                <a:gd name="T31" fmla="*/ 464 h 502"/>
                <a:gd name="T32" fmla="*/ 235 w 477"/>
                <a:gd name="T33" fmla="*/ 429 h 502"/>
                <a:gd name="T34" fmla="*/ 162 w 477"/>
                <a:gd name="T35" fmla="*/ 160 h 502"/>
                <a:gd name="T36" fmla="*/ 135 w 477"/>
                <a:gd name="T37" fmla="*/ 275 h 502"/>
                <a:gd name="T38" fmla="*/ 101 w 477"/>
                <a:gd name="T39" fmla="*/ 331 h 502"/>
                <a:gd name="T40" fmla="*/ 171 w 477"/>
                <a:gd name="T41" fmla="*/ 404 h 502"/>
                <a:gd name="T42" fmla="*/ 235 w 477"/>
                <a:gd name="T43" fmla="*/ 378 h 502"/>
                <a:gd name="T44" fmla="*/ 306 w 477"/>
                <a:gd name="T45" fmla="*/ 408 h 502"/>
                <a:gd name="T46" fmla="*/ 378 w 477"/>
                <a:gd name="T47" fmla="*/ 330 h 502"/>
                <a:gd name="T48" fmla="*/ 353 w 477"/>
                <a:gd name="T49" fmla="*/ 245 h 502"/>
                <a:gd name="T50" fmla="*/ 382 w 477"/>
                <a:gd name="T51" fmla="*/ 174 h 502"/>
                <a:gd name="T52" fmla="*/ 273 w 477"/>
                <a:gd name="T53" fmla="*/ 172 h 502"/>
                <a:gd name="T54" fmla="*/ 254 w 477"/>
                <a:gd name="T55" fmla="*/ 101 h 502"/>
                <a:gd name="T56" fmla="*/ 292 w 477"/>
                <a:gd name="T57" fmla="*/ 38 h 502"/>
                <a:gd name="T58" fmla="*/ 439 w 477"/>
                <a:gd name="T59" fmla="*/ 134 h 502"/>
                <a:gd name="T60" fmla="*/ 425 w 477"/>
                <a:gd name="T61" fmla="*/ 382 h 502"/>
                <a:gd name="T62" fmla="*/ 357 w 477"/>
                <a:gd name="T63" fmla="*/ 382 h 502"/>
                <a:gd name="T64" fmla="*/ 357 w 477"/>
                <a:gd name="T65" fmla="*/ 450 h 502"/>
                <a:gd name="T66" fmla="*/ 425 w 477"/>
                <a:gd name="T67" fmla="*/ 450 h 502"/>
                <a:gd name="T68" fmla="*/ 425 w 477"/>
                <a:gd name="T69" fmla="*/ 382 h 502"/>
                <a:gd name="T70" fmla="*/ 86 w 477"/>
                <a:gd name="T71" fmla="*/ 367 h 502"/>
                <a:gd name="T72" fmla="*/ 38 w 477"/>
                <a:gd name="T73" fmla="*/ 416 h 502"/>
                <a:gd name="T74" fmla="*/ 86 w 477"/>
                <a:gd name="T75" fmla="*/ 464 h 502"/>
                <a:gd name="T76" fmla="*/ 134 w 477"/>
                <a:gd name="T77" fmla="*/ 416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7" h="502">
                  <a:moveTo>
                    <a:pt x="235" y="429"/>
                  </a:moveTo>
                  <a:cubicBezTo>
                    <a:pt x="170" y="429"/>
                    <a:pt x="170" y="429"/>
                    <a:pt x="170" y="429"/>
                  </a:cubicBezTo>
                  <a:cubicBezTo>
                    <a:pt x="168" y="448"/>
                    <a:pt x="159" y="464"/>
                    <a:pt x="146" y="477"/>
                  </a:cubicBezTo>
                  <a:cubicBezTo>
                    <a:pt x="131" y="493"/>
                    <a:pt x="109" y="502"/>
                    <a:pt x="86" y="502"/>
                  </a:cubicBezTo>
                  <a:cubicBezTo>
                    <a:pt x="62" y="502"/>
                    <a:pt x="41" y="493"/>
                    <a:pt x="25" y="477"/>
                  </a:cubicBezTo>
                  <a:cubicBezTo>
                    <a:pt x="10" y="461"/>
                    <a:pt x="0" y="440"/>
                    <a:pt x="0" y="416"/>
                  </a:cubicBezTo>
                  <a:cubicBezTo>
                    <a:pt x="0" y="392"/>
                    <a:pt x="10" y="370"/>
                    <a:pt x="25" y="355"/>
                  </a:cubicBezTo>
                  <a:cubicBezTo>
                    <a:pt x="38" y="342"/>
                    <a:pt x="54" y="333"/>
                    <a:pt x="72" y="330"/>
                  </a:cubicBezTo>
                  <a:cubicBezTo>
                    <a:pt x="48" y="277"/>
                    <a:pt x="48" y="277"/>
                    <a:pt x="48" y="277"/>
                  </a:cubicBezTo>
                  <a:cubicBezTo>
                    <a:pt x="43" y="269"/>
                    <a:pt x="48" y="255"/>
                    <a:pt x="63" y="258"/>
                  </a:cubicBezTo>
                  <a:cubicBezTo>
                    <a:pt x="84" y="263"/>
                    <a:pt x="84" y="263"/>
                    <a:pt x="84" y="263"/>
                  </a:cubicBezTo>
                  <a:cubicBezTo>
                    <a:pt x="94" y="216"/>
                    <a:pt x="115" y="175"/>
                    <a:pt x="144" y="143"/>
                  </a:cubicBezTo>
                  <a:cubicBezTo>
                    <a:pt x="174" y="108"/>
                    <a:pt x="212" y="84"/>
                    <a:pt x="254" y="75"/>
                  </a:cubicBezTo>
                  <a:cubicBezTo>
                    <a:pt x="254" y="20"/>
                    <a:pt x="254" y="20"/>
                    <a:pt x="254" y="20"/>
                  </a:cubicBezTo>
                  <a:cubicBezTo>
                    <a:pt x="254" y="9"/>
                    <a:pt x="264" y="0"/>
                    <a:pt x="275" y="0"/>
                  </a:cubicBezTo>
                  <a:cubicBezTo>
                    <a:pt x="458" y="0"/>
                    <a:pt x="458" y="0"/>
                    <a:pt x="458" y="0"/>
                  </a:cubicBezTo>
                  <a:cubicBezTo>
                    <a:pt x="468" y="0"/>
                    <a:pt x="477" y="9"/>
                    <a:pt x="477" y="19"/>
                  </a:cubicBezTo>
                  <a:cubicBezTo>
                    <a:pt x="477" y="153"/>
                    <a:pt x="477" y="153"/>
                    <a:pt x="477" y="153"/>
                  </a:cubicBezTo>
                  <a:cubicBezTo>
                    <a:pt x="477" y="163"/>
                    <a:pt x="468" y="172"/>
                    <a:pt x="458" y="172"/>
                  </a:cubicBezTo>
                  <a:cubicBezTo>
                    <a:pt x="398" y="172"/>
                    <a:pt x="398" y="172"/>
                    <a:pt x="398" y="172"/>
                  </a:cubicBezTo>
                  <a:cubicBezTo>
                    <a:pt x="398" y="172"/>
                    <a:pt x="399" y="173"/>
                    <a:pt x="399" y="174"/>
                  </a:cubicBezTo>
                  <a:cubicBezTo>
                    <a:pt x="438" y="223"/>
                    <a:pt x="438" y="223"/>
                    <a:pt x="438" y="223"/>
                  </a:cubicBezTo>
                  <a:cubicBezTo>
                    <a:pt x="444" y="229"/>
                    <a:pt x="443" y="245"/>
                    <a:pt x="428" y="245"/>
                  </a:cubicBezTo>
                  <a:cubicBezTo>
                    <a:pt x="404" y="245"/>
                    <a:pt x="404" y="245"/>
                    <a:pt x="404" y="245"/>
                  </a:cubicBezTo>
                  <a:cubicBezTo>
                    <a:pt x="404" y="330"/>
                    <a:pt x="404" y="330"/>
                    <a:pt x="404" y="330"/>
                  </a:cubicBezTo>
                  <a:cubicBezTo>
                    <a:pt x="422" y="333"/>
                    <a:pt x="439" y="342"/>
                    <a:pt x="452" y="355"/>
                  </a:cubicBezTo>
                  <a:cubicBezTo>
                    <a:pt x="467" y="370"/>
                    <a:pt x="477" y="392"/>
                    <a:pt x="477" y="416"/>
                  </a:cubicBezTo>
                  <a:cubicBezTo>
                    <a:pt x="477" y="440"/>
                    <a:pt x="467" y="461"/>
                    <a:pt x="452" y="477"/>
                  </a:cubicBezTo>
                  <a:cubicBezTo>
                    <a:pt x="436" y="493"/>
                    <a:pt x="415" y="502"/>
                    <a:pt x="391" y="502"/>
                  </a:cubicBezTo>
                  <a:cubicBezTo>
                    <a:pt x="367" y="502"/>
                    <a:pt x="346" y="493"/>
                    <a:pt x="330" y="477"/>
                  </a:cubicBezTo>
                  <a:cubicBezTo>
                    <a:pt x="317" y="463"/>
                    <a:pt x="308" y="445"/>
                    <a:pt x="306" y="425"/>
                  </a:cubicBezTo>
                  <a:cubicBezTo>
                    <a:pt x="256" y="464"/>
                    <a:pt x="256" y="464"/>
                    <a:pt x="256" y="464"/>
                  </a:cubicBezTo>
                  <a:cubicBezTo>
                    <a:pt x="249" y="470"/>
                    <a:pt x="235" y="469"/>
                    <a:pt x="235" y="453"/>
                  </a:cubicBezTo>
                  <a:cubicBezTo>
                    <a:pt x="235" y="429"/>
                    <a:pt x="235" y="429"/>
                    <a:pt x="235" y="429"/>
                  </a:cubicBezTo>
                  <a:close/>
                  <a:moveTo>
                    <a:pt x="254" y="101"/>
                  </a:moveTo>
                  <a:cubicBezTo>
                    <a:pt x="219" y="110"/>
                    <a:pt x="188" y="131"/>
                    <a:pt x="162" y="160"/>
                  </a:cubicBezTo>
                  <a:cubicBezTo>
                    <a:pt x="137" y="189"/>
                    <a:pt x="118" y="226"/>
                    <a:pt x="109" y="269"/>
                  </a:cubicBezTo>
                  <a:cubicBezTo>
                    <a:pt x="135" y="275"/>
                    <a:pt x="135" y="275"/>
                    <a:pt x="135" y="275"/>
                  </a:cubicBezTo>
                  <a:cubicBezTo>
                    <a:pt x="148" y="278"/>
                    <a:pt x="147" y="292"/>
                    <a:pt x="140" y="298"/>
                  </a:cubicBezTo>
                  <a:cubicBezTo>
                    <a:pt x="101" y="331"/>
                    <a:pt x="101" y="331"/>
                    <a:pt x="101" y="331"/>
                  </a:cubicBezTo>
                  <a:cubicBezTo>
                    <a:pt x="118" y="334"/>
                    <a:pt x="134" y="342"/>
                    <a:pt x="146" y="355"/>
                  </a:cubicBezTo>
                  <a:cubicBezTo>
                    <a:pt x="159" y="368"/>
                    <a:pt x="168" y="385"/>
                    <a:pt x="171" y="404"/>
                  </a:cubicBezTo>
                  <a:cubicBezTo>
                    <a:pt x="235" y="404"/>
                    <a:pt x="235" y="404"/>
                    <a:pt x="235" y="404"/>
                  </a:cubicBezTo>
                  <a:cubicBezTo>
                    <a:pt x="235" y="378"/>
                    <a:pt x="235" y="378"/>
                    <a:pt x="235" y="378"/>
                  </a:cubicBezTo>
                  <a:cubicBezTo>
                    <a:pt x="235" y="365"/>
                    <a:pt x="248" y="363"/>
                    <a:pt x="256" y="369"/>
                  </a:cubicBezTo>
                  <a:cubicBezTo>
                    <a:pt x="306" y="408"/>
                    <a:pt x="306" y="408"/>
                    <a:pt x="306" y="408"/>
                  </a:cubicBezTo>
                  <a:cubicBezTo>
                    <a:pt x="308" y="387"/>
                    <a:pt x="317" y="368"/>
                    <a:pt x="330" y="355"/>
                  </a:cubicBezTo>
                  <a:cubicBezTo>
                    <a:pt x="343" y="342"/>
                    <a:pt x="360" y="333"/>
                    <a:pt x="378" y="330"/>
                  </a:cubicBezTo>
                  <a:cubicBezTo>
                    <a:pt x="378" y="245"/>
                    <a:pt x="378" y="245"/>
                    <a:pt x="378" y="245"/>
                  </a:cubicBezTo>
                  <a:cubicBezTo>
                    <a:pt x="353" y="245"/>
                    <a:pt x="353" y="245"/>
                    <a:pt x="353" y="245"/>
                  </a:cubicBezTo>
                  <a:cubicBezTo>
                    <a:pt x="340" y="245"/>
                    <a:pt x="338" y="230"/>
                    <a:pt x="344" y="223"/>
                  </a:cubicBezTo>
                  <a:cubicBezTo>
                    <a:pt x="382" y="174"/>
                    <a:pt x="382" y="174"/>
                    <a:pt x="382" y="174"/>
                  </a:cubicBezTo>
                  <a:cubicBezTo>
                    <a:pt x="383" y="173"/>
                    <a:pt x="383" y="172"/>
                    <a:pt x="384" y="172"/>
                  </a:cubicBezTo>
                  <a:cubicBezTo>
                    <a:pt x="273" y="172"/>
                    <a:pt x="273" y="172"/>
                    <a:pt x="273" y="172"/>
                  </a:cubicBezTo>
                  <a:cubicBezTo>
                    <a:pt x="263" y="172"/>
                    <a:pt x="254" y="164"/>
                    <a:pt x="254" y="153"/>
                  </a:cubicBezTo>
                  <a:cubicBezTo>
                    <a:pt x="254" y="101"/>
                    <a:pt x="254" y="101"/>
                    <a:pt x="254" y="101"/>
                  </a:cubicBezTo>
                  <a:close/>
                  <a:moveTo>
                    <a:pt x="439" y="38"/>
                  </a:moveTo>
                  <a:cubicBezTo>
                    <a:pt x="292" y="38"/>
                    <a:pt x="292" y="38"/>
                    <a:pt x="292" y="38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439" y="134"/>
                    <a:pt x="439" y="134"/>
                    <a:pt x="439" y="134"/>
                  </a:cubicBezTo>
                  <a:cubicBezTo>
                    <a:pt x="439" y="38"/>
                    <a:pt x="439" y="38"/>
                    <a:pt x="439" y="38"/>
                  </a:cubicBezTo>
                  <a:close/>
                  <a:moveTo>
                    <a:pt x="425" y="382"/>
                  </a:moveTo>
                  <a:cubicBezTo>
                    <a:pt x="416" y="373"/>
                    <a:pt x="404" y="367"/>
                    <a:pt x="391" y="367"/>
                  </a:cubicBezTo>
                  <a:cubicBezTo>
                    <a:pt x="378" y="367"/>
                    <a:pt x="366" y="373"/>
                    <a:pt x="357" y="382"/>
                  </a:cubicBezTo>
                  <a:cubicBezTo>
                    <a:pt x="349" y="390"/>
                    <a:pt x="343" y="402"/>
                    <a:pt x="343" y="416"/>
                  </a:cubicBezTo>
                  <a:cubicBezTo>
                    <a:pt x="343" y="429"/>
                    <a:pt x="349" y="441"/>
                    <a:pt x="357" y="450"/>
                  </a:cubicBezTo>
                  <a:cubicBezTo>
                    <a:pt x="366" y="459"/>
                    <a:pt x="378" y="464"/>
                    <a:pt x="391" y="464"/>
                  </a:cubicBezTo>
                  <a:cubicBezTo>
                    <a:pt x="404" y="464"/>
                    <a:pt x="416" y="459"/>
                    <a:pt x="425" y="450"/>
                  </a:cubicBezTo>
                  <a:cubicBezTo>
                    <a:pt x="434" y="441"/>
                    <a:pt x="439" y="429"/>
                    <a:pt x="439" y="416"/>
                  </a:cubicBezTo>
                  <a:cubicBezTo>
                    <a:pt x="439" y="402"/>
                    <a:pt x="434" y="390"/>
                    <a:pt x="425" y="382"/>
                  </a:cubicBezTo>
                  <a:close/>
                  <a:moveTo>
                    <a:pt x="120" y="382"/>
                  </a:moveTo>
                  <a:cubicBezTo>
                    <a:pt x="111" y="373"/>
                    <a:pt x="99" y="367"/>
                    <a:pt x="86" y="367"/>
                  </a:cubicBezTo>
                  <a:cubicBezTo>
                    <a:pt x="73" y="367"/>
                    <a:pt x="61" y="373"/>
                    <a:pt x="52" y="382"/>
                  </a:cubicBezTo>
                  <a:cubicBezTo>
                    <a:pt x="43" y="390"/>
                    <a:pt x="38" y="402"/>
                    <a:pt x="38" y="416"/>
                  </a:cubicBezTo>
                  <a:cubicBezTo>
                    <a:pt x="38" y="429"/>
                    <a:pt x="43" y="441"/>
                    <a:pt x="52" y="450"/>
                  </a:cubicBezTo>
                  <a:cubicBezTo>
                    <a:pt x="61" y="459"/>
                    <a:pt x="73" y="464"/>
                    <a:pt x="86" y="464"/>
                  </a:cubicBezTo>
                  <a:cubicBezTo>
                    <a:pt x="99" y="464"/>
                    <a:pt x="111" y="459"/>
                    <a:pt x="120" y="450"/>
                  </a:cubicBezTo>
                  <a:cubicBezTo>
                    <a:pt x="128" y="441"/>
                    <a:pt x="134" y="429"/>
                    <a:pt x="134" y="416"/>
                  </a:cubicBezTo>
                  <a:cubicBezTo>
                    <a:pt x="134" y="402"/>
                    <a:pt x="128" y="390"/>
                    <a:pt x="120" y="3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 b="1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118094" y="1938120"/>
            <a:ext cx="345848" cy="320930"/>
            <a:chOff x="7903081" y="894379"/>
            <a:chExt cx="675141" cy="626498"/>
          </a:xfrm>
          <a:solidFill>
            <a:srgbClr val="E87071"/>
          </a:solidFill>
        </p:grpSpPr>
        <p:sp>
          <p:nvSpPr>
            <p:cNvPr id="29" name="Freeform 36"/>
            <p:cNvSpPr>
              <a:spLocks noEditPoints="1"/>
            </p:cNvSpPr>
            <p:nvPr/>
          </p:nvSpPr>
          <p:spPr bwMode="auto">
            <a:xfrm>
              <a:off x="7990491" y="894379"/>
              <a:ext cx="321479" cy="213587"/>
            </a:xfrm>
            <a:custGeom>
              <a:avLst/>
              <a:gdLst>
                <a:gd name="T0" fmla="*/ 133 w 372"/>
                <a:gd name="T1" fmla="*/ 185 h 247"/>
                <a:gd name="T2" fmla="*/ 118 w 372"/>
                <a:gd name="T3" fmla="*/ 152 h 247"/>
                <a:gd name="T4" fmla="*/ 136 w 372"/>
                <a:gd name="T5" fmla="*/ 115 h 247"/>
                <a:gd name="T6" fmla="*/ 180 w 372"/>
                <a:gd name="T7" fmla="*/ 100 h 247"/>
                <a:gd name="T8" fmla="*/ 180 w 372"/>
                <a:gd name="T9" fmla="*/ 84 h 247"/>
                <a:gd name="T10" fmla="*/ 205 w 372"/>
                <a:gd name="T11" fmla="*/ 84 h 247"/>
                <a:gd name="T12" fmla="*/ 205 w 372"/>
                <a:gd name="T13" fmla="*/ 99 h 247"/>
                <a:gd name="T14" fmla="*/ 246 w 372"/>
                <a:gd name="T15" fmla="*/ 114 h 247"/>
                <a:gd name="T16" fmla="*/ 263 w 372"/>
                <a:gd name="T17" fmla="*/ 152 h 247"/>
                <a:gd name="T18" fmla="*/ 221 w 372"/>
                <a:gd name="T19" fmla="*/ 152 h 247"/>
                <a:gd name="T20" fmla="*/ 215 w 372"/>
                <a:gd name="T21" fmla="*/ 136 h 247"/>
                <a:gd name="T22" fmla="*/ 167 w 372"/>
                <a:gd name="T23" fmla="*/ 134 h 247"/>
                <a:gd name="T24" fmla="*/ 167 w 372"/>
                <a:gd name="T25" fmla="*/ 156 h 247"/>
                <a:gd name="T26" fmla="*/ 217 w 372"/>
                <a:gd name="T27" fmla="*/ 171 h 247"/>
                <a:gd name="T28" fmla="*/ 251 w 372"/>
                <a:gd name="T29" fmla="*/ 188 h 247"/>
                <a:gd name="T30" fmla="*/ 266 w 372"/>
                <a:gd name="T31" fmla="*/ 223 h 247"/>
                <a:gd name="T32" fmla="*/ 265 w 372"/>
                <a:gd name="T33" fmla="*/ 234 h 247"/>
                <a:gd name="T34" fmla="*/ 259 w 372"/>
                <a:gd name="T35" fmla="*/ 246 h 247"/>
                <a:gd name="T36" fmla="*/ 222 w 372"/>
                <a:gd name="T37" fmla="*/ 230 h 247"/>
                <a:gd name="T38" fmla="*/ 217 w 372"/>
                <a:gd name="T39" fmla="*/ 217 h 247"/>
                <a:gd name="T40" fmla="*/ 133 w 372"/>
                <a:gd name="T41" fmla="*/ 185 h 247"/>
                <a:gd name="T42" fmla="*/ 191 w 372"/>
                <a:gd name="T43" fmla="*/ 39 h 247"/>
                <a:gd name="T44" fmla="*/ 83 w 372"/>
                <a:gd name="T45" fmla="*/ 83 h 247"/>
                <a:gd name="T46" fmla="*/ 39 w 372"/>
                <a:gd name="T47" fmla="*/ 191 h 247"/>
                <a:gd name="T48" fmla="*/ 44 w 372"/>
                <a:gd name="T49" fmla="*/ 231 h 247"/>
                <a:gd name="T50" fmla="*/ 9 w 372"/>
                <a:gd name="T51" fmla="*/ 247 h 247"/>
                <a:gd name="T52" fmla="*/ 0 w 372"/>
                <a:gd name="T53" fmla="*/ 191 h 247"/>
                <a:gd name="T54" fmla="*/ 56 w 372"/>
                <a:gd name="T55" fmla="*/ 56 h 247"/>
                <a:gd name="T56" fmla="*/ 191 w 372"/>
                <a:gd name="T57" fmla="*/ 0 h 247"/>
                <a:gd name="T58" fmla="*/ 326 w 372"/>
                <a:gd name="T59" fmla="*/ 56 h 247"/>
                <a:gd name="T60" fmla="*/ 372 w 372"/>
                <a:gd name="T61" fmla="*/ 132 h 247"/>
                <a:gd name="T62" fmla="*/ 339 w 372"/>
                <a:gd name="T63" fmla="*/ 152 h 247"/>
                <a:gd name="T64" fmla="*/ 299 w 372"/>
                <a:gd name="T65" fmla="*/ 83 h 247"/>
                <a:gd name="T66" fmla="*/ 191 w 372"/>
                <a:gd name="T67" fmla="*/ 39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2" h="247">
                  <a:moveTo>
                    <a:pt x="133" y="185"/>
                  </a:moveTo>
                  <a:cubicBezTo>
                    <a:pt x="123" y="177"/>
                    <a:pt x="118" y="166"/>
                    <a:pt x="118" y="152"/>
                  </a:cubicBezTo>
                  <a:cubicBezTo>
                    <a:pt x="118" y="136"/>
                    <a:pt x="124" y="124"/>
                    <a:pt x="136" y="115"/>
                  </a:cubicBezTo>
                  <a:cubicBezTo>
                    <a:pt x="147" y="105"/>
                    <a:pt x="160" y="100"/>
                    <a:pt x="180" y="100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205" y="84"/>
                    <a:pt x="205" y="84"/>
                    <a:pt x="205" y="84"/>
                  </a:cubicBezTo>
                  <a:cubicBezTo>
                    <a:pt x="205" y="99"/>
                    <a:pt x="205" y="99"/>
                    <a:pt x="205" y="99"/>
                  </a:cubicBezTo>
                  <a:cubicBezTo>
                    <a:pt x="224" y="100"/>
                    <a:pt x="235" y="104"/>
                    <a:pt x="246" y="114"/>
                  </a:cubicBezTo>
                  <a:cubicBezTo>
                    <a:pt x="257" y="123"/>
                    <a:pt x="262" y="136"/>
                    <a:pt x="263" y="152"/>
                  </a:cubicBezTo>
                  <a:cubicBezTo>
                    <a:pt x="221" y="152"/>
                    <a:pt x="221" y="152"/>
                    <a:pt x="221" y="152"/>
                  </a:cubicBezTo>
                  <a:cubicBezTo>
                    <a:pt x="220" y="145"/>
                    <a:pt x="218" y="140"/>
                    <a:pt x="215" y="136"/>
                  </a:cubicBezTo>
                  <a:cubicBezTo>
                    <a:pt x="208" y="128"/>
                    <a:pt x="176" y="128"/>
                    <a:pt x="167" y="134"/>
                  </a:cubicBezTo>
                  <a:cubicBezTo>
                    <a:pt x="161" y="139"/>
                    <a:pt x="160" y="151"/>
                    <a:pt x="167" y="156"/>
                  </a:cubicBezTo>
                  <a:cubicBezTo>
                    <a:pt x="175" y="162"/>
                    <a:pt x="205" y="167"/>
                    <a:pt x="217" y="171"/>
                  </a:cubicBezTo>
                  <a:cubicBezTo>
                    <a:pt x="232" y="176"/>
                    <a:pt x="244" y="181"/>
                    <a:pt x="251" y="188"/>
                  </a:cubicBezTo>
                  <a:cubicBezTo>
                    <a:pt x="261" y="197"/>
                    <a:pt x="266" y="208"/>
                    <a:pt x="266" y="223"/>
                  </a:cubicBezTo>
                  <a:cubicBezTo>
                    <a:pt x="266" y="227"/>
                    <a:pt x="266" y="231"/>
                    <a:pt x="265" y="234"/>
                  </a:cubicBezTo>
                  <a:cubicBezTo>
                    <a:pt x="263" y="238"/>
                    <a:pt x="261" y="242"/>
                    <a:pt x="259" y="246"/>
                  </a:cubicBezTo>
                  <a:cubicBezTo>
                    <a:pt x="247" y="240"/>
                    <a:pt x="235" y="235"/>
                    <a:pt x="222" y="230"/>
                  </a:cubicBezTo>
                  <a:cubicBezTo>
                    <a:pt x="223" y="225"/>
                    <a:pt x="221" y="220"/>
                    <a:pt x="217" y="217"/>
                  </a:cubicBezTo>
                  <a:cubicBezTo>
                    <a:pt x="200" y="204"/>
                    <a:pt x="158" y="207"/>
                    <a:pt x="133" y="185"/>
                  </a:cubicBezTo>
                  <a:close/>
                  <a:moveTo>
                    <a:pt x="191" y="39"/>
                  </a:moveTo>
                  <a:cubicBezTo>
                    <a:pt x="149" y="39"/>
                    <a:pt x="111" y="56"/>
                    <a:pt x="83" y="83"/>
                  </a:cubicBezTo>
                  <a:cubicBezTo>
                    <a:pt x="56" y="111"/>
                    <a:pt x="39" y="149"/>
                    <a:pt x="39" y="191"/>
                  </a:cubicBezTo>
                  <a:cubicBezTo>
                    <a:pt x="39" y="205"/>
                    <a:pt x="40" y="219"/>
                    <a:pt x="44" y="231"/>
                  </a:cubicBezTo>
                  <a:cubicBezTo>
                    <a:pt x="32" y="236"/>
                    <a:pt x="20" y="241"/>
                    <a:pt x="9" y="247"/>
                  </a:cubicBezTo>
                  <a:cubicBezTo>
                    <a:pt x="3" y="229"/>
                    <a:pt x="0" y="210"/>
                    <a:pt x="0" y="191"/>
                  </a:cubicBezTo>
                  <a:cubicBezTo>
                    <a:pt x="0" y="138"/>
                    <a:pt x="22" y="91"/>
                    <a:pt x="56" y="56"/>
                  </a:cubicBezTo>
                  <a:cubicBezTo>
                    <a:pt x="91" y="22"/>
                    <a:pt x="138" y="0"/>
                    <a:pt x="191" y="0"/>
                  </a:cubicBezTo>
                  <a:cubicBezTo>
                    <a:pt x="244" y="0"/>
                    <a:pt x="291" y="22"/>
                    <a:pt x="326" y="56"/>
                  </a:cubicBezTo>
                  <a:cubicBezTo>
                    <a:pt x="347" y="77"/>
                    <a:pt x="363" y="103"/>
                    <a:pt x="372" y="132"/>
                  </a:cubicBezTo>
                  <a:cubicBezTo>
                    <a:pt x="361" y="138"/>
                    <a:pt x="349" y="145"/>
                    <a:pt x="339" y="152"/>
                  </a:cubicBezTo>
                  <a:cubicBezTo>
                    <a:pt x="332" y="126"/>
                    <a:pt x="318" y="102"/>
                    <a:pt x="299" y="83"/>
                  </a:cubicBezTo>
                  <a:cubicBezTo>
                    <a:pt x="271" y="56"/>
                    <a:pt x="233" y="39"/>
                    <a:pt x="191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 b="1"/>
            </a:p>
          </p:txBody>
        </p:sp>
        <p:sp>
          <p:nvSpPr>
            <p:cNvPr id="30" name="Freeform 37"/>
            <p:cNvSpPr>
              <a:spLocks noEditPoints="1"/>
            </p:cNvSpPr>
            <p:nvPr/>
          </p:nvSpPr>
          <p:spPr bwMode="auto">
            <a:xfrm>
              <a:off x="8242846" y="1021288"/>
              <a:ext cx="335376" cy="351103"/>
            </a:xfrm>
            <a:custGeom>
              <a:avLst/>
              <a:gdLst>
                <a:gd name="T0" fmla="*/ 41 w 388"/>
                <a:gd name="T1" fmla="*/ 59 h 406"/>
                <a:gd name="T2" fmla="*/ 185 w 388"/>
                <a:gd name="T3" fmla="*/ 0 h 406"/>
                <a:gd name="T4" fmla="*/ 329 w 388"/>
                <a:gd name="T5" fmla="*/ 59 h 406"/>
                <a:gd name="T6" fmla="*/ 388 w 388"/>
                <a:gd name="T7" fmla="*/ 203 h 406"/>
                <a:gd name="T8" fmla="*/ 329 w 388"/>
                <a:gd name="T9" fmla="*/ 347 h 406"/>
                <a:gd name="T10" fmla="*/ 185 w 388"/>
                <a:gd name="T11" fmla="*/ 406 h 406"/>
                <a:gd name="T12" fmla="*/ 111 w 388"/>
                <a:gd name="T13" fmla="*/ 393 h 406"/>
                <a:gd name="T14" fmla="*/ 116 w 388"/>
                <a:gd name="T15" fmla="*/ 342 h 406"/>
                <a:gd name="T16" fmla="*/ 36 w 388"/>
                <a:gd name="T17" fmla="*/ 149 h 406"/>
                <a:gd name="T18" fmla="*/ 0 w 388"/>
                <a:gd name="T19" fmla="*/ 119 h 406"/>
                <a:gd name="T20" fmla="*/ 41 w 388"/>
                <a:gd name="T21" fmla="*/ 59 h 406"/>
                <a:gd name="T22" fmla="*/ 123 w 388"/>
                <a:gd name="T23" fmla="*/ 197 h 406"/>
                <a:gd name="T24" fmla="*/ 107 w 388"/>
                <a:gd name="T25" fmla="*/ 161 h 406"/>
                <a:gd name="T26" fmla="*/ 126 w 388"/>
                <a:gd name="T27" fmla="*/ 121 h 406"/>
                <a:gd name="T28" fmla="*/ 173 w 388"/>
                <a:gd name="T29" fmla="*/ 105 h 406"/>
                <a:gd name="T30" fmla="*/ 173 w 388"/>
                <a:gd name="T31" fmla="*/ 88 h 406"/>
                <a:gd name="T32" fmla="*/ 200 w 388"/>
                <a:gd name="T33" fmla="*/ 88 h 406"/>
                <a:gd name="T34" fmla="*/ 200 w 388"/>
                <a:gd name="T35" fmla="*/ 104 h 406"/>
                <a:gd name="T36" fmla="*/ 244 w 388"/>
                <a:gd name="T37" fmla="*/ 120 h 406"/>
                <a:gd name="T38" fmla="*/ 262 w 388"/>
                <a:gd name="T39" fmla="*/ 161 h 406"/>
                <a:gd name="T40" fmla="*/ 217 w 388"/>
                <a:gd name="T41" fmla="*/ 161 h 406"/>
                <a:gd name="T42" fmla="*/ 211 w 388"/>
                <a:gd name="T43" fmla="*/ 144 h 406"/>
                <a:gd name="T44" fmla="*/ 160 w 388"/>
                <a:gd name="T45" fmla="*/ 142 h 406"/>
                <a:gd name="T46" fmla="*/ 159 w 388"/>
                <a:gd name="T47" fmla="*/ 165 h 406"/>
                <a:gd name="T48" fmla="*/ 213 w 388"/>
                <a:gd name="T49" fmla="*/ 181 h 406"/>
                <a:gd name="T50" fmla="*/ 250 w 388"/>
                <a:gd name="T51" fmla="*/ 200 h 406"/>
                <a:gd name="T52" fmla="*/ 265 w 388"/>
                <a:gd name="T53" fmla="*/ 237 h 406"/>
                <a:gd name="T54" fmla="*/ 248 w 388"/>
                <a:gd name="T55" fmla="*/ 279 h 406"/>
                <a:gd name="T56" fmla="*/ 198 w 388"/>
                <a:gd name="T57" fmla="*/ 296 h 406"/>
                <a:gd name="T58" fmla="*/ 198 w 388"/>
                <a:gd name="T59" fmla="*/ 318 h 406"/>
                <a:gd name="T60" fmla="*/ 172 w 388"/>
                <a:gd name="T61" fmla="*/ 318 h 406"/>
                <a:gd name="T62" fmla="*/ 172 w 388"/>
                <a:gd name="T63" fmla="*/ 296 h 406"/>
                <a:gd name="T64" fmla="*/ 123 w 388"/>
                <a:gd name="T65" fmla="*/ 279 h 406"/>
                <a:gd name="T66" fmla="*/ 105 w 388"/>
                <a:gd name="T67" fmla="*/ 233 h 406"/>
                <a:gd name="T68" fmla="*/ 152 w 388"/>
                <a:gd name="T69" fmla="*/ 233 h 406"/>
                <a:gd name="T70" fmla="*/ 158 w 388"/>
                <a:gd name="T71" fmla="*/ 254 h 406"/>
                <a:gd name="T72" fmla="*/ 212 w 388"/>
                <a:gd name="T73" fmla="*/ 256 h 406"/>
                <a:gd name="T74" fmla="*/ 213 w 388"/>
                <a:gd name="T75" fmla="*/ 231 h 406"/>
                <a:gd name="T76" fmla="*/ 123 w 388"/>
                <a:gd name="T77" fmla="*/ 197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88" h="406">
                  <a:moveTo>
                    <a:pt x="41" y="59"/>
                  </a:moveTo>
                  <a:cubicBezTo>
                    <a:pt x="78" y="22"/>
                    <a:pt x="129" y="0"/>
                    <a:pt x="185" y="0"/>
                  </a:cubicBezTo>
                  <a:cubicBezTo>
                    <a:pt x="241" y="0"/>
                    <a:pt x="292" y="22"/>
                    <a:pt x="329" y="59"/>
                  </a:cubicBezTo>
                  <a:cubicBezTo>
                    <a:pt x="366" y="96"/>
                    <a:pt x="388" y="147"/>
                    <a:pt x="388" y="203"/>
                  </a:cubicBezTo>
                  <a:cubicBezTo>
                    <a:pt x="388" y="259"/>
                    <a:pt x="366" y="310"/>
                    <a:pt x="329" y="347"/>
                  </a:cubicBezTo>
                  <a:cubicBezTo>
                    <a:pt x="292" y="384"/>
                    <a:pt x="241" y="406"/>
                    <a:pt x="185" y="406"/>
                  </a:cubicBezTo>
                  <a:cubicBezTo>
                    <a:pt x="159" y="406"/>
                    <a:pt x="134" y="401"/>
                    <a:pt x="111" y="393"/>
                  </a:cubicBezTo>
                  <a:cubicBezTo>
                    <a:pt x="114" y="376"/>
                    <a:pt x="116" y="359"/>
                    <a:pt x="116" y="342"/>
                  </a:cubicBezTo>
                  <a:cubicBezTo>
                    <a:pt x="116" y="270"/>
                    <a:pt x="87" y="200"/>
                    <a:pt x="36" y="149"/>
                  </a:cubicBezTo>
                  <a:cubicBezTo>
                    <a:pt x="25" y="138"/>
                    <a:pt x="13" y="128"/>
                    <a:pt x="0" y="119"/>
                  </a:cubicBezTo>
                  <a:cubicBezTo>
                    <a:pt x="10" y="96"/>
                    <a:pt x="24" y="76"/>
                    <a:pt x="41" y="59"/>
                  </a:cubicBezTo>
                  <a:close/>
                  <a:moveTo>
                    <a:pt x="123" y="197"/>
                  </a:moveTo>
                  <a:cubicBezTo>
                    <a:pt x="112" y="188"/>
                    <a:pt x="107" y="176"/>
                    <a:pt x="107" y="161"/>
                  </a:cubicBezTo>
                  <a:cubicBezTo>
                    <a:pt x="107" y="144"/>
                    <a:pt x="113" y="131"/>
                    <a:pt x="126" y="121"/>
                  </a:cubicBezTo>
                  <a:cubicBezTo>
                    <a:pt x="138" y="111"/>
                    <a:pt x="152" y="105"/>
                    <a:pt x="173" y="105"/>
                  </a:cubicBezTo>
                  <a:cubicBezTo>
                    <a:pt x="173" y="88"/>
                    <a:pt x="173" y="88"/>
                    <a:pt x="173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0" y="104"/>
                    <a:pt x="200" y="104"/>
                    <a:pt x="200" y="104"/>
                  </a:cubicBezTo>
                  <a:cubicBezTo>
                    <a:pt x="220" y="105"/>
                    <a:pt x="233" y="110"/>
                    <a:pt x="244" y="120"/>
                  </a:cubicBezTo>
                  <a:cubicBezTo>
                    <a:pt x="255" y="130"/>
                    <a:pt x="261" y="143"/>
                    <a:pt x="262" y="161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16" y="154"/>
                    <a:pt x="214" y="148"/>
                    <a:pt x="211" y="144"/>
                  </a:cubicBezTo>
                  <a:cubicBezTo>
                    <a:pt x="203" y="135"/>
                    <a:pt x="168" y="135"/>
                    <a:pt x="160" y="142"/>
                  </a:cubicBezTo>
                  <a:cubicBezTo>
                    <a:pt x="152" y="147"/>
                    <a:pt x="152" y="160"/>
                    <a:pt x="159" y="165"/>
                  </a:cubicBezTo>
                  <a:cubicBezTo>
                    <a:pt x="168" y="172"/>
                    <a:pt x="200" y="177"/>
                    <a:pt x="213" y="181"/>
                  </a:cubicBezTo>
                  <a:cubicBezTo>
                    <a:pt x="229" y="186"/>
                    <a:pt x="242" y="193"/>
                    <a:pt x="250" y="200"/>
                  </a:cubicBezTo>
                  <a:cubicBezTo>
                    <a:pt x="260" y="209"/>
                    <a:pt x="265" y="221"/>
                    <a:pt x="265" y="237"/>
                  </a:cubicBezTo>
                  <a:cubicBezTo>
                    <a:pt x="265" y="256"/>
                    <a:pt x="260" y="270"/>
                    <a:pt x="248" y="279"/>
                  </a:cubicBezTo>
                  <a:cubicBezTo>
                    <a:pt x="236" y="289"/>
                    <a:pt x="222" y="295"/>
                    <a:pt x="198" y="296"/>
                  </a:cubicBezTo>
                  <a:cubicBezTo>
                    <a:pt x="198" y="318"/>
                    <a:pt x="198" y="318"/>
                    <a:pt x="198" y="318"/>
                  </a:cubicBezTo>
                  <a:cubicBezTo>
                    <a:pt x="172" y="318"/>
                    <a:pt x="172" y="318"/>
                    <a:pt x="172" y="31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50" y="295"/>
                    <a:pt x="136" y="290"/>
                    <a:pt x="123" y="279"/>
                  </a:cubicBezTo>
                  <a:cubicBezTo>
                    <a:pt x="111" y="268"/>
                    <a:pt x="105" y="252"/>
                    <a:pt x="105" y="233"/>
                  </a:cubicBezTo>
                  <a:cubicBezTo>
                    <a:pt x="152" y="233"/>
                    <a:pt x="152" y="233"/>
                    <a:pt x="152" y="233"/>
                  </a:cubicBezTo>
                  <a:cubicBezTo>
                    <a:pt x="153" y="243"/>
                    <a:pt x="155" y="250"/>
                    <a:pt x="158" y="254"/>
                  </a:cubicBezTo>
                  <a:cubicBezTo>
                    <a:pt x="167" y="265"/>
                    <a:pt x="203" y="263"/>
                    <a:pt x="212" y="256"/>
                  </a:cubicBezTo>
                  <a:cubicBezTo>
                    <a:pt x="220" y="251"/>
                    <a:pt x="221" y="237"/>
                    <a:pt x="213" y="231"/>
                  </a:cubicBezTo>
                  <a:cubicBezTo>
                    <a:pt x="195" y="216"/>
                    <a:pt x="150" y="220"/>
                    <a:pt x="123" y="1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 b="1"/>
            </a:p>
          </p:txBody>
        </p:sp>
        <p:sp>
          <p:nvSpPr>
            <p:cNvPr id="31" name="Freeform 38"/>
            <p:cNvSpPr>
              <a:spLocks noEditPoints="1"/>
            </p:cNvSpPr>
            <p:nvPr/>
          </p:nvSpPr>
          <p:spPr bwMode="auto">
            <a:xfrm>
              <a:off x="7903081" y="1114915"/>
              <a:ext cx="406328" cy="405962"/>
            </a:xfrm>
            <a:custGeom>
              <a:avLst/>
              <a:gdLst>
                <a:gd name="T0" fmla="*/ 235 w 470"/>
                <a:gd name="T1" fmla="*/ 57 h 470"/>
                <a:gd name="T2" fmla="*/ 109 w 470"/>
                <a:gd name="T3" fmla="*/ 109 h 470"/>
                <a:gd name="T4" fmla="*/ 57 w 470"/>
                <a:gd name="T5" fmla="*/ 235 h 470"/>
                <a:gd name="T6" fmla="*/ 109 w 470"/>
                <a:gd name="T7" fmla="*/ 361 h 470"/>
                <a:gd name="T8" fmla="*/ 235 w 470"/>
                <a:gd name="T9" fmla="*/ 413 h 470"/>
                <a:gd name="T10" fmla="*/ 361 w 470"/>
                <a:gd name="T11" fmla="*/ 361 h 470"/>
                <a:gd name="T12" fmla="*/ 413 w 470"/>
                <a:gd name="T13" fmla="*/ 235 h 470"/>
                <a:gd name="T14" fmla="*/ 361 w 470"/>
                <a:gd name="T15" fmla="*/ 109 h 470"/>
                <a:gd name="T16" fmla="*/ 235 w 470"/>
                <a:gd name="T17" fmla="*/ 57 h 470"/>
                <a:gd name="T18" fmla="*/ 170 w 470"/>
                <a:gd name="T19" fmla="*/ 228 h 470"/>
                <a:gd name="T20" fmla="*/ 154 w 470"/>
                <a:gd name="T21" fmla="*/ 191 h 470"/>
                <a:gd name="T22" fmla="*/ 173 w 470"/>
                <a:gd name="T23" fmla="*/ 149 h 470"/>
                <a:gd name="T24" fmla="*/ 222 w 470"/>
                <a:gd name="T25" fmla="*/ 132 h 470"/>
                <a:gd name="T26" fmla="*/ 222 w 470"/>
                <a:gd name="T27" fmla="*/ 114 h 470"/>
                <a:gd name="T28" fmla="*/ 251 w 470"/>
                <a:gd name="T29" fmla="*/ 114 h 470"/>
                <a:gd name="T30" fmla="*/ 251 w 470"/>
                <a:gd name="T31" fmla="*/ 132 h 470"/>
                <a:gd name="T32" fmla="*/ 296 w 470"/>
                <a:gd name="T33" fmla="*/ 148 h 470"/>
                <a:gd name="T34" fmla="*/ 314 w 470"/>
                <a:gd name="T35" fmla="*/ 190 h 470"/>
                <a:gd name="T36" fmla="*/ 267 w 470"/>
                <a:gd name="T37" fmla="*/ 190 h 470"/>
                <a:gd name="T38" fmla="*/ 262 w 470"/>
                <a:gd name="T39" fmla="*/ 173 h 470"/>
                <a:gd name="T40" fmla="*/ 208 w 470"/>
                <a:gd name="T41" fmla="*/ 171 h 470"/>
                <a:gd name="T42" fmla="*/ 208 w 470"/>
                <a:gd name="T43" fmla="*/ 196 h 470"/>
                <a:gd name="T44" fmla="*/ 264 w 470"/>
                <a:gd name="T45" fmla="*/ 212 h 470"/>
                <a:gd name="T46" fmla="*/ 302 w 470"/>
                <a:gd name="T47" fmla="*/ 231 h 470"/>
                <a:gd name="T48" fmla="*/ 318 w 470"/>
                <a:gd name="T49" fmla="*/ 271 h 470"/>
                <a:gd name="T50" fmla="*/ 300 w 470"/>
                <a:gd name="T51" fmla="*/ 314 h 470"/>
                <a:gd name="T52" fmla="*/ 248 w 470"/>
                <a:gd name="T53" fmla="*/ 333 h 470"/>
                <a:gd name="T54" fmla="*/ 248 w 470"/>
                <a:gd name="T55" fmla="*/ 355 h 470"/>
                <a:gd name="T56" fmla="*/ 219 w 470"/>
                <a:gd name="T57" fmla="*/ 355 h 470"/>
                <a:gd name="T58" fmla="*/ 219 w 470"/>
                <a:gd name="T59" fmla="*/ 333 h 470"/>
                <a:gd name="T60" fmla="*/ 171 w 470"/>
                <a:gd name="T61" fmla="*/ 313 h 470"/>
                <a:gd name="T62" fmla="*/ 151 w 470"/>
                <a:gd name="T63" fmla="*/ 266 h 470"/>
                <a:gd name="T64" fmla="*/ 201 w 470"/>
                <a:gd name="T65" fmla="*/ 266 h 470"/>
                <a:gd name="T66" fmla="*/ 207 w 470"/>
                <a:gd name="T67" fmla="*/ 288 h 470"/>
                <a:gd name="T68" fmla="*/ 263 w 470"/>
                <a:gd name="T69" fmla="*/ 290 h 470"/>
                <a:gd name="T70" fmla="*/ 264 w 470"/>
                <a:gd name="T71" fmla="*/ 264 h 470"/>
                <a:gd name="T72" fmla="*/ 170 w 470"/>
                <a:gd name="T73" fmla="*/ 228 h 470"/>
                <a:gd name="T74" fmla="*/ 69 w 470"/>
                <a:gd name="T75" fmla="*/ 69 h 470"/>
                <a:gd name="T76" fmla="*/ 235 w 470"/>
                <a:gd name="T77" fmla="*/ 0 h 470"/>
                <a:gd name="T78" fmla="*/ 401 w 470"/>
                <a:gd name="T79" fmla="*/ 69 h 470"/>
                <a:gd name="T80" fmla="*/ 470 w 470"/>
                <a:gd name="T81" fmla="*/ 235 h 470"/>
                <a:gd name="T82" fmla="*/ 401 w 470"/>
                <a:gd name="T83" fmla="*/ 401 h 470"/>
                <a:gd name="T84" fmla="*/ 235 w 470"/>
                <a:gd name="T85" fmla="*/ 470 h 470"/>
                <a:gd name="T86" fmla="*/ 69 w 470"/>
                <a:gd name="T87" fmla="*/ 401 h 470"/>
                <a:gd name="T88" fmla="*/ 0 w 470"/>
                <a:gd name="T89" fmla="*/ 235 h 470"/>
                <a:gd name="T90" fmla="*/ 69 w 470"/>
                <a:gd name="T91" fmla="*/ 69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0" h="470">
                  <a:moveTo>
                    <a:pt x="235" y="57"/>
                  </a:moveTo>
                  <a:cubicBezTo>
                    <a:pt x="186" y="57"/>
                    <a:pt x="141" y="77"/>
                    <a:pt x="109" y="109"/>
                  </a:cubicBezTo>
                  <a:cubicBezTo>
                    <a:pt x="77" y="141"/>
                    <a:pt x="57" y="186"/>
                    <a:pt x="57" y="235"/>
                  </a:cubicBezTo>
                  <a:cubicBezTo>
                    <a:pt x="57" y="284"/>
                    <a:pt x="77" y="328"/>
                    <a:pt x="109" y="361"/>
                  </a:cubicBezTo>
                  <a:cubicBezTo>
                    <a:pt x="141" y="393"/>
                    <a:pt x="186" y="413"/>
                    <a:pt x="235" y="413"/>
                  </a:cubicBezTo>
                  <a:cubicBezTo>
                    <a:pt x="284" y="413"/>
                    <a:pt x="328" y="393"/>
                    <a:pt x="361" y="361"/>
                  </a:cubicBezTo>
                  <a:cubicBezTo>
                    <a:pt x="393" y="328"/>
                    <a:pt x="413" y="284"/>
                    <a:pt x="413" y="235"/>
                  </a:cubicBezTo>
                  <a:cubicBezTo>
                    <a:pt x="413" y="186"/>
                    <a:pt x="393" y="141"/>
                    <a:pt x="361" y="109"/>
                  </a:cubicBezTo>
                  <a:cubicBezTo>
                    <a:pt x="328" y="77"/>
                    <a:pt x="284" y="57"/>
                    <a:pt x="235" y="57"/>
                  </a:cubicBezTo>
                  <a:close/>
                  <a:moveTo>
                    <a:pt x="170" y="228"/>
                  </a:moveTo>
                  <a:cubicBezTo>
                    <a:pt x="159" y="219"/>
                    <a:pt x="154" y="207"/>
                    <a:pt x="154" y="191"/>
                  </a:cubicBezTo>
                  <a:cubicBezTo>
                    <a:pt x="154" y="174"/>
                    <a:pt x="160" y="160"/>
                    <a:pt x="173" y="149"/>
                  </a:cubicBezTo>
                  <a:cubicBezTo>
                    <a:pt x="186" y="139"/>
                    <a:pt x="200" y="133"/>
                    <a:pt x="222" y="132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51" y="114"/>
                    <a:pt x="251" y="114"/>
                    <a:pt x="251" y="114"/>
                  </a:cubicBezTo>
                  <a:cubicBezTo>
                    <a:pt x="251" y="132"/>
                    <a:pt x="251" y="132"/>
                    <a:pt x="251" y="132"/>
                  </a:cubicBezTo>
                  <a:cubicBezTo>
                    <a:pt x="272" y="133"/>
                    <a:pt x="284" y="138"/>
                    <a:pt x="296" y="148"/>
                  </a:cubicBezTo>
                  <a:cubicBezTo>
                    <a:pt x="308" y="158"/>
                    <a:pt x="313" y="172"/>
                    <a:pt x="314" y="190"/>
                  </a:cubicBezTo>
                  <a:cubicBezTo>
                    <a:pt x="267" y="190"/>
                    <a:pt x="267" y="190"/>
                    <a:pt x="267" y="190"/>
                  </a:cubicBezTo>
                  <a:cubicBezTo>
                    <a:pt x="266" y="182"/>
                    <a:pt x="265" y="177"/>
                    <a:pt x="262" y="173"/>
                  </a:cubicBezTo>
                  <a:cubicBezTo>
                    <a:pt x="254" y="164"/>
                    <a:pt x="218" y="164"/>
                    <a:pt x="208" y="171"/>
                  </a:cubicBezTo>
                  <a:cubicBezTo>
                    <a:pt x="201" y="177"/>
                    <a:pt x="200" y="190"/>
                    <a:pt x="208" y="196"/>
                  </a:cubicBezTo>
                  <a:cubicBezTo>
                    <a:pt x="217" y="203"/>
                    <a:pt x="250" y="208"/>
                    <a:pt x="264" y="212"/>
                  </a:cubicBezTo>
                  <a:cubicBezTo>
                    <a:pt x="281" y="218"/>
                    <a:pt x="294" y="224"/>
                    <a:pt x="302" y="231"/>
                  </a:cubicBezTo>
                  <a:cubicBezTo>
                    <a:pt x="313" y="241"/>
                    <a:pt x="318" y="254"/>
                    <a:pt x="318" y="271"/>
                  </a:cubicBezTo>
                  <a:cubicBezTo>
                    <a:pt x="319" y="290"/>
                    <a:pt x="312" y="304"/>
                    <a:pt x="300" y="314"/>
                  </a:cubicBezTo>
                  <a:cubicBezTo>
                    <a:pt x="288" y="325"/>
                    <a:pt x="272" y="332"/>
                    <a:pt x="248" y="333"/>
                  </a:cubicBezTo>
                  <a:cubicBezTo>
                    <a:pt x="248" y="355"/>
                    <a:pt x="248" y="355"/>
                    <a:pt x="248" y="355"/>
                  </a:cubicBezTo>
                  <a:cubicBezTo>
                    <a:pt x="219" y="355"/>
                    <a:pt x="219" y="355"/>
                    <a:pt x="219" y="355"/>
                  </a:cubicBezTo>
                  <a:cubicBezTo>
                    <a:pt x="219" y="333"/>
                    <a:pt x="219" y="333"/>
                    <a:pt x="219" y="333"/>
                  </a:cubicBezTo>
                  <a:cubicBezTo>
                    <a:pt x="196" y="333"/>
                    <a:pt x="183" y="325"/>
                    <a:pt x="171" y="313"/>
                  </a:cubicBezTo>
                  <a:cubicBezTo>
                    <a:pt x="158" y="302"/>
                    <a:pt x="151" y="286"/>
                    <a:pt x="151" y="266"/>
                  </a:cubicBezTo>
                  <a:cubicBezTo>
                    <a:pt x="201" y="266"/>
                    <a:pt x="201" y="266"/>
                    <a:pt x="201" y="266"/>
                  </a:cubicBezTo>
                  <a:cubicBezTo>
                    <a:pt x="202" y="276"/>
                    <a:pt x="204" y="283"/>
                    <a:pt x="207" y="288"/>
                  </a:cubicBezTo>
                  <a:cubicBezTo>
                    <a:pt x="216" y="299"/>
                    <a:pt x="254" y="297"/>
                    <a:pt x="263" y="290"/>
                  </a:cubicBezTo>
                  <a:cubicBezTo>
                    <a:pt x="272" y="284"/>
                    <a:pt x="272" y="271"/>
                    <a:pt x="264" y="264"/>
                  </a:cubicBezTo>
                  <a:cubicBezTo>
                    <a:pt x="245" y="249"/>
                    <a:pt x="198" y="252"/>
                    <a:pt x="170" y="228"/>
                  </a:cubicBezTo>
                  <a:close/>
                  <a:moveTo>
                    <a:pt x="69" y="69"/>
                  </a:moveTo>
                  <a:cubicBezTo>
                    <a:pt x="111" y="26"/>
                    <a:pt x="170" y="0"/>
                    <a:pt x="235" y="0"/>
                  </a:cubicBezTo>
                  <a:cubicBezTo>
                    <a:pt x="300" y="0"/>
                    <a:pt x="359" y="26"/>
                    <a:pt x="401" y="69"/>
                  </a:cubicBezTo>
                  <a:cubicBezTo>
                    <a:pt x="444" y="111"/>
                    <a:pt x="470" y="170"/>
                    <a:pt x="470" y="235"/>
                  </a:cubicBezTo>
                  <a:cubicBezTo>
                    <a:pt x="470" y="300"/>
                    <a:pt x="444" y="359"/>
                    <a:pt x="401" y="401"/>
                  </a:cubicBezTo>
                  <a:cubicBezTo>
                    <a:pt x="359" y="444"/>
                    <a:pt x="300" y="470"/>
                    <a:pt x="235" y="470"/>
                  </a:cubicBezTo>
                  <a:cubicBezTo>
                    <a:pt x="170" y="470"/>
                    <a:pt x="111" y="444"/>
                    <a:pt x="69" y="401"/>
                  </a:cubicBezTo>
                  <a:cubicBezTo>
                    <a:pt x="26" y="359"/>
                    <a:pt x="0" y="300"/>
                    <a:pt x="0" y="235"/>
                  </a:cubicBezTo>
                  <a:cubicBezTo>
                    <a:pt x="0" y="170"/>
                    <a:pt x="26" y="111"/>
                    <a:pt x="6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 b="1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686112" y="1913170"/>
            <a:ext cx="366269" cy="359899"/>
            <a:chOff x="5037571" y="856343"/>
            <a:chExt cx="715006" cy="702571"/>
          </a:xfrm>
          <a:solidFill>
            <a:srgbClr val="FFB850"/>
          </a:solidFill>
        </p:grpSpPr>
        <p:sp>
          <p:nvSpPr>
            <p:cNvPr id="33" name="Freeform 39"/>
            <p:cNvSpPr/>
            <p:nvPr/>
          </p:nvSpPr>
          <p:spPr bwMode="auto">
            <a:xfrm>
              <a:off x="5468769" y="856343"/>
              <a:ext cx="244675" cy="244675"/>
            </a:xfrm>
            <a:custGeom>
              <a:avLst/>
              <a:gdLst>
                <a:gd name="T0" fmla="*/ 19 w 283"/>
                <a:gd name="T1" fmla="*/ 0 h 283"/>
                <a:gd name="T2" fmla="*/ 264 w 283"/>
                <a:gd name="T3" fmla="*/ 0 h 283"/>
                <a:gd name="T4" fmla="*/ 276 w 283"/>
                <a:gd name="T5" fmla="*/ 4 h 283"/>
                <a:gd name="T6" fmla="*/ 224 w 283"/>
                <a:gd name="T7" fmla="*/ 38 h 283"/>
                <a:gd name="T8" fmla="*/ 97 w 283"/>
                <a:gd name="T9" fmla="*/ 38 h 283"/>
                <a:gd name="T10" fmla="*/ 90 w 283"/>
                <a:gd name="T11" fmla="*/ 38 h 283"/>
                <a:gd name="T12" fmla="*/ 38 w 283"/>
                <a:gd name="T13" fmla="*/ 38 h 283"/>
                <a:gd name="T14" fmla="*/ 38 w 283"/>
                <a:gd name="T15" fmla="*/ 245 h 283"/>
                <a:gd name="T16" fmla="*/ 103 w 283"/>
                <a:gd name="T17" fmla="*/ 245 h 283"/>
                <a:gd name="T18" fmla="*/ 127 w 283"/>
                <a:gd name="T19" fmla="*/ 245 h 283"/>
                <a:gd name="T20" fmla="*/ 245 w 283"/>
                <a:gd name="T21" fmla="*/ 245 h 283"/>
                <a:gd name="T22" fmla="*/ 245 w 283"/>
                <a:gd name="T23" fmla="*/ 152 h 283"/>
                <a:gd name="T24" fmla="*/ 283 w 283"/>
                <a:gd name="T25" fmla="*/ 115 h 283"/>
                <a:gd name="T26" fmla="*/ 283 w 283"/>
                <a:gd name="T27" fmla="*/ 264 h 283"/>
                <a:gd name="T28" fmla="*/ 264 w 283"/>
                <a:gd name="T29" fmla="*/ 283 h 283"/>
                <a:gd name="T30" fmla="*/ 19 w 283"/>
                <a:gd name="T31" fmla="*/ 283 h 283"/>
                <a:gd name="T32" fmla="*/ 0 w 283"/>
                <a:gd name="T33" fmla="*/ 264 h 283"/>
                <a:gd name="T34" fmla="*/ 0 w 283"/>
                <a:gd name="T35" fmla="*/ 19 h 283"/>
                <a:gd name="T36" fmla="*/ 19 w 283"/>
                <a:gd name="T37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3" h="283">
                  <a:moveTo>
                    <a:pt x="19" y="0"/>
                  </a:moveTo>
                  <a:cubicBezTo>
                    <a:pt x="264" y="0"/>
                    <a:pt x="264" y="0"/>
                    <a:pt x="264" y="0"/>
                  </a:cubicBezTo>
                  <a:cubicBezTo>
                    <a:pt x="269" y="0"/>
                    <a:pt x="273" y="2"/>
                    <a:pt x="276" y="4"/>
                  </a:cubicBezTo>
                  <a:cubicBezTo>
                    <a:pt x="259" y="16"/>
                    <a:pt x="242" y="27"/>
                    <a:pt x="224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5" y="38"/>
                    <a:pt x="92" y="38"/>
                    <a:pt x="90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245"/>
                    <a:pt x="38" y="245"/>
                    <a:pt x="38" y="245"/>
                  </a:cubicBezTo>
                  <a:cubicBezTo>
                    <a:pt x="103" y="245"/>
                    <a:pt x="103" y="245"/>
                    <a:pt x="103" y="245"/>
                  </a:cubicBezTo>
                  <a:cubicBezTo>
                    <a:pt x="111" y="247"/>
                    <a:pt x="119" y="247"/>
                    <a:pt x="127" y="245"/>
                  </a:cubicBezTo>
                  <a:cubicBezTo>
                    <a:pt x="245" y="245"/>
                    <a:pt x="245" y="245"/>
                    <a:pt x="245" y="245"/>
                  </a:cubicBezTo>
                  <a:cubicBezTo>
                    <a:pt x="245" y="152"/>
                    <a:pt x="245" y="152"/>
                    <a:pt x="245" y="152"/>
                  </a:cubicBezTo>
                  <a:cubicBezTo>
                    <a:pt x="258" y="140"/>
                    <a:pt x="270" y="128"/>
                    <a:pt x="283" y="115"/>
                  </a:cubicBezTo>
                  <a:cubicBezTo>
                    <a:pt x="283" y="264"/>
                    <a:pt x="283" y="264"/>
                    <a:pt x="283" y="264"/>
                  </a:cubicBezTo>
                  <a:cubicBezTo>
                    <a:pt x="283" y="274"/>
                    <a:pt x="275" y="283"/>
                    <a:pt x="264" y="283"/>
                  </a:cubicBezTo>
                  <a:cubicBezTo>
                    <a:pt x="19" y="283"/>
                    <a:pt x="19" y="283"/>
                    <a:pt x="19" y="283"/>
                  </a:cubicBezTo>
                  <a:cubicBezTo>
                    <a:pt x="9" y="283"/>
                    <a:pt x="0" y="274"/>
                    <a:pt x="0" y="26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 b="1"/>
            </a:p>
          </p:txBody>
        </p:sp>
        <p:sp>
          <p:nvSpPr>
            <p:cNvPr id="34" name="Freeform 40"/>
            <p:cNvSpPr>
              <a:spLocks noEditPoints="1"/>
            </p:cNvSpPr>
            <p:nvPr/>
          </p:nvSpPr>
          <p:spPr bwMode="auto">
            <a:xfrm>
              <a:off x="5037571" y="889259"/>
              <a:ext cx="423518" cy="669655"/>
            </a:xfrm>
            <a:custGeom>
              <a:avLst/>
              <a:gdLst>
                <a:gd name="T0" fmla="*/ 253 w 490"/>
                <a:gd name="T1" fmla="*/ 737 h 775"/>
                <a:gd name="T2" fmla="*/ 211 w 490"/>
                <a:gd name="T3" fmla="*/ 775 h 775"/>
                <a:gd name="T4" fmla="*/ 175 w 490"/>
                <a:gd name="T5" fmla="*/ 762 h 775"/>
                <a:gd name="T6" fmla="*/ 161 w 490"/>
                <a:gd name="T7" fmla="*/ 762 h 775"/>
                <a:gd name="T8" fmla="*/ 125 w 490"/>
                <a:gd name="T9" fmla="*/ 775 h 775"/>
                <a:gd name="T10" fmla="*/ 84 w 490"/>
                <a:gd name="T11" fmla="*/ 737 h 775"/>
                <a:gd name="T12" fmla="*/ 76 w 490"/>
                <a:gd name="T13" fmla="*/ 475 h 775"/>
                <a:gd name="T14" fmla="*/ 65 w 490"/>
                <a:gd name="T15" fmla="*/ 474 h 775"/>
                <a:gd name="T16" fmla="*/ 21 w 490"/>
                <a:gd name="T17" fmla="*/ 441 h 775"/>
                <a:gd name="T18" fmla="*/ 19 w 490"/>
                <a:gd name="T19" fmla="*/ 217 h 775"/>
                <a:gd name="T20" fmla="*/ 48 w 490"/>
                <a:gd name="T21" fmla="*/ 192 h 775"/>
                <a:gd name="T22" fmla="*/ 121 w 490"/>
                <a:gd name="T23" fmla="*/ 183 h 775"/>
                <a:gd name="T24" fmla="*/ 132 w 490"/>
                <a:gd name="T25" fmla="*/ 189 h 775"/>
                <a:gd name="T26" fmla="*/ 168 w 490"/>
                <a:gd name="T27" fmla="*/ 243 h 775"/>
                <a:gd name="T28" fmla="*/ 204 w 490"/>
                <a:gd name="T29" fmla="*/ 189 h 775"/>
                <a:gd name="T30" fmla="*/ 216 w 490"/>
                <a:gd name="T31" fmla="*/ 183 h 775"/>
                <a:gd name="T32" fmla="*/ 257 w 490"/>
                <a:gd name="T33" fmla="*/ 188 h 775"/>
                <a:gd name="T34" fmla="*/ 293 w 490"/>
                <a:gd name="T35" fmla="*/ 205 h 775"/>
                <a:gd name="T36" fmla="*/ 331 w 490"/>
                <a:gd name="T37" fmla="*/ 251 h 775"/>
                <a:gd name="T38" fmla="*/ 339 w 490"/>
                <a:gd name="T39" fmla="*/ 259 h 775"/>
                <a:gd name="T40" fmla="*/ 355 w 490"/>
                <a:gd name="T41" fmla="*/ 261 h 775"/>
                <a:gd name="T42" fmla="*/ 362 w 490"/>
                <a:gd name="T43" fmla="*/ 256 h 775"/>
                <a:gd name="T44" fmla="*/ 406 w 490"/>
                <a:gd name="T45" fmla="*/ 223 h 775"/>
                <a:gd name="T46" fmla="*/ 452 w 490"/>
                <a:gd name="T47" fmla="*/ 284 h 775"/>
                <a:gd name="T48" fmla="*/ 405 w 490"/>
                <a:gd name="T49" fmla="*/ 318 h 775"/>
                <a:gd name="T50" fmla="*/ 357 w 490"/>
                <a:gd name="T51" fmla="*/ 346 h 775"/>
                <a:gd name="T52" fmla="*/ 321 w 490"/>
                <a:gd name="T53" fmla="*/ 343 h 775"/>
                <a:gd name="T54" fmla="*/ 275 w 490"/>
                <a:gd name="T55" fmla="*/ 302 h 775"/>
                <a:gd name="T56" fmla="*/ 265 w 490"/>
                <a:gd name="T57" fmla="*/ 291 h 775"/>
                <a:gd name="T58" fmla="*/ 253 w 490"/>
                <a:gd name="T59" fmla="*/ 737 h 775"/>
                <a:gd name="T60" fmla="*/ 170 w 490"/>
                <a:gd name="T61" fmla="*/ 1 h 775"/>
                <a:gd name="T62" fmla="*/ 236 w 490"/>
                <a:gd name="T63" fmla="*/ 74 h 775"/>
                <a:gd name="T64" fmla="*/ 167 w 490"/>
                <a:gd name="T65" fmla="*/ 159 h 775"/>
                <a:gd name="T66" fmla="*/ 100 w 490"/>
                <a:gd name="T67" fmla="*/ 71 h 775"/>
                <a:gd name="T68" fmla="*/ 170 w 490"/>
                <a:gd name="T69" fmla="*/ 1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0" h="775">
                  <a:moveTo>
                    <a:pt x="253" y="737"/>
                  </a:moveTo>
                  <a:cubicBezTo>
                    <a:pt x="252" y="758"/>
                    <a:pt x="230" y="775"/>
                    <a:pt x="211" y="775"/>
                  </a:cubicBezTo>
                  <a:cubicBezTo>
                    <a:pt x="198" y="775"/>
                    <a:pt x="182" y="770"/>
                    <a:pt x="175" y="762"/>
                  </a:cubicBezTo>
                  <a:cubicBezTo>
                    <a:pt x="172" y="757"/>
                    <a:pt x="165" y="757"/>
                    <a:pt x="161" y="762"/>
                  </a:cubicBezTo>
                  <a:cubicBezTo>
                    <a:pt x="155" y="770"/>
                    <a:pt x="138" y="775"/>
                    <a:pt x="125" y="775"/>
                  </a:cubicBezTo>
                  <a:cubicBezTo>
                    <a:pt x="106" y="775"/>
                    <a:pt x="85" y="758"/>
                    <a:pt x="84" y="737"/>
                  </a:cubicBezTo>
                  <a:cubicBezTo>
                    <a:pt x="76" y="475"/>
                    <a:pt x="76" y="475"/>
                    <a:pt x="76" y="475"/>
                  </a:cubicBezTo>
                  <a:cubicBezTo>
                    <a:pt x="65" y="474"/>
                    <a:pt x="65" y="474"/>
                    <a:pt x="65" y="474"/>
                  </a:cubicBezTo>
                  <a:cubicBezTo>
                    <a:pt x="47" y="472"/>
                    <a:pt x="24" y="459"/>
                    <a:pt x="21" y="441"/>
                  </a:cubicBezTo>
                  <a:cubicBezTo>
                    <a:pt x="0" y="331"/>
                    <a:pt x="4" y="332"/>
                    <a:pt x="19" y="217"/>
                  </a:cubicBezTo>
                  <a:cubicBezTo>
                    <a:pt x="21" y="209"/>
                    <a:pt x="31" y="194"/>
                    <a:pt x="48" y="192"/>
                  </a:cubicBezTo>
                  <a:cubicBezTo>
                    <a:pt x="121" y="183"/>
                    <a:pt x="121" y="183"/>
                    <a:pt x="121" y="183"/>
                  </a:cubicBezTo>
                  <a:cubicBezTo>
                    <a:pt x="125" y="183"/>
                    <a:pt x="130" y="185"/>
                    <a:pt x="132" y="189"/>
                  </a:cubicBezTo>
                  <a:cubicBezTo>
                    <a:pt x="168" y="243"/>
                    <a:pt x="168" y="243"/>
                    <a:pt x="168" y="243"/>
                  </a:cubicBezTo>
                  <a:cubicBezTo>
                    <a:pt x="204" y="189"/>
                    <a:pt x="204" y="189"/>
                    <a:pt x="204" y="189"/>
                  </a:cubicBezTo>
                  <a:cubicBezTo>
                    <a:pt x="207" y="185"/>
                    <a:pt x="211" y="183"/>
                    <a:pt x="216" y="183"/>
                  </a:cubicBezTo>
                  <a:cubicBezTo>
                    <a:pt x="257" y="188"/>
                    <a:pt x="257" y="188"/>
                    <a:pt x="257" y="188"/>
                  </a:cubicBezTo>
                  <a:cubicBezTo>
                    <a:pt x="278" y="191"/>
                    <a:pt x="285" y="196"/>
                    <a:pt x="293" y="205"/>
                  </a:cubicBezTo>
                  <a:cubicBezTo>
                    <a:pt x="307" y="223"/>
                    <a:pt x="320" y="239"/>
                    <a:pt x="331" y="251"/>
                  </a:cubicBezTo>
                  <a:cubicBezTo>
                    <a:pt x="334" y="254"/>
                    <a:pt x="336" y="257"/>
                    <a:pt x="339" y="259"/>
                  </a:cubicBezTo>
                  <a:cubicBezTo>
                    <a:pt x="343" y="264"/>
                    <a:pt x="350" y="264"/>
                    <a:pt x="355" y="261"/>
                  </a:cubicBezTo>
                  <a:cubicBezTo>
                    <a:pt x="357" y="259"/>
                    <a:pt x="360" y="258"/>
                    <a:pt x="362" y="256"/>
                  </a:cubicBezTo>
                  <a:cubicBezTo>
                    <a:pt x="373" y="248"/>
                    <a:pt x="393" y="233"/>
                    <a:pt x="406" y="223"/>
                  </a:cubicBezTo>
                  <a:cubicBezTo>
                    <a:pt x="442" y="195"/>
                    <a:pt x="490" y="255"/>
                    <a:pt x="452" y="284"/>
                  </a:cubicBezTo>
                  <a:cubicBezTo>
                    <a:pt x="438" y="294"/>
                    <a:pt x="418" y="310"/>
                    <a:pt x="405" y="318"/>
                  </a:cubicBezTo>
                  <a:cubicBezTo>
                    <a:pt x="386" y="332"/>
                    <a:pt x="369" y="342"/>
                    <a:pt x="357" y="346"/>
                  </a:cubicBezTo>
                  <a:cubicBezTo>
                    <a:pt x="346" y="351"/>
                    <a:pt x="332" y="351"/>
                    <a:pt x="321" y="343"/>
                  </a:cubicBezTo>
                  <a:cubicBezTo>
                    <a:pt x="305" y="333"/>
                    <a:pt x="291" y="320"/>
                    <a:pt x="275" y="302"/>
                  </a:cubicBezTo>
                  <a:cubicBezTo>
                    <a:pt x="272" y="299"/>
                    <a:pt x="269" y="295"/>
                    <a:pt x="265" y="291"/>
                  </a:cubicBezTo>
                  <a:cubicBezTo>
                    <a:pt x="253" y="737"/>
                    <a:pt x="253" y="737"/>
                    <a:pt x="253" y="737"/>
                  </a:cubicBezTo>
                  <a:close/>
                  <a:moveTo>
                    <a:pt x="170" y="1"/>
                  </a:moveTo>
                  <a:cubicBezTo>
                    <a:pt x="207" y="2"/>
                    <a:pt x="237" y="34"/>
                    <a:pt x="236" y="74"/>
                  </a:cubicBezTo>
                  <a:cubicBezTo>
                    <a:pt x="235" y="113"/>
                    <a:pt x="204" y="160"/>
                    <a:pt x="167" y="159"/>
                  </a:cubicBezTo>
                  <a:cubicBezTo>
                    <a:pt x="129" y="159"/>
                    <a:pt x="100" y="110"/>
                    <a:pt x="100" y="71"/>
                  </a:cubicBezTo>
                  <a:cubicBezTo>
                    <a:pt x="101" y="32"/>
                    <a:pt x="132" y="0"/>
                    <a:pt x="17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 b="1"/>
            </a:p>
          </p:txBody>
        </p:sp>
        <p:sp>
          <p:nvSpPr>
            <p:cNvPr id="35" name="Freeform 41"/>
            <p:cNvSpPr/>
            <p:nvPr/>
          </p:nvSpPr>
          <p:spPr bwMode="auto">
            <a:xfrm>
              <a:off x="5532772" y="870972"/>
              <a:ext cx="219805" cy="176283"/>
            </a:xfrm>
            <a:custGeom>
              <a:avLst/>
              <a:gdLst>
                <a:gd name="T0" fmla="*/ 35 w 254"/>
                <a:gd name="T1" fmla="*/ 62 h 204"/>
                <a:gd name="T2" fmla="*/ 0 w 254"/>
                <a:gd name="T3" fmla="*/ 66 h 204"/>
                <a:gd name="T4" fmla="*/ 11 w 254"/>
                <a:gd name="T5" fmla="*/ 171 h 204"/>
                <a:gd name="T6" fmla="*/ 48 w 254"/>
                <a:gd name="T7" fmla="*/ 195 h 204"/>
                <a:gd name="T8" fmla="*/ 243 w 254"/>
                <a:gd name="T9" fmla="*/ 20 h 204"/>
                <a:gd name="T10" fmla="*/ 230 w 254"/>
                <a:gd name="T11" fmla="*/ 7 h 204"/>
                <a:gd name="T12" fmla="*/ 53 w 254"/>
                <a:gd name="T13" fmla="*/ 116 h 204"/>
                <a:gd name="T14" fmla="*/ 35 w 254"/>
                <a:gd name="T15" fmla="*/ 6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4" h="204">
                  <a:moveTo>
                    <a:pt x="35" y="62"/>
                  </a:moveTo>
                  <a:cubicBezTo>
                    <a:pt x="31" y="48"/>
                    <a:pt x="0" y="51"/>
                    <a:pt x="0" y="66"/>
                  </a:cubicBezTo>
                  <a:cubicBezTo>
                    <a:pt x="0" y="113"/>
                    <a:pt x="4" y="130"/>
                    <a:pt x="11" y="171"/>
                  </a:cubicBezTo>
                  <a:cubicBezTo>
                    <a:pt x="14" y="186"/>
                    <a:pt x="36" y="204"/>
                    <a:pt x="48" y="195"/>
                  </a:cubicBezTo>
                  <a:cubicBezTo>
                    <a:pt x="133" y="135"/>
                    <a:pt x="169" y="92"/>
                    <a:pt x="243" y="20"/>
                  </a:cubicBezTo>
                  <a:cubicBezTo>
                    <a:pt x="254" y="9"/>
                    <a:pt x="240" y="0"/>
                    <a:pt x="230" y="7"/>
                  </a:cubicBezTo>
                  <a:cubicBezTo>
                    <a:pt x="158" y="56"/>
                    <a:pt x="123" y="73"/>
                    <a:pt x="53" y="116"/>
                  </a:cubicBezTo>
                  <a:cubicBezTo>
                    <a:pt x="42" y="95"/>
                    <a:pt x="40" y="80"/>
                    <a:pt x="35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 b="1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118094" y="3273390"/>
            <a:ext cx="363271" cy="343038"/>
            <a:chOff x="6460269" y="872801"/>
            <a:chExt cx="709154" cy="669655"/>
          </a:xfrm>
          <a:solidFill>
            <a:srgbClr val="7D4793"/>
          </a:solidFill>
        </p:grpSpPr>
        <p:sp>
          <p:nvSpPr>
            <p:cNvPr id="37" name="Freeform 42"/>
            <p:cNvSpPr>
              <a:spLocks noEditPoints="1"/>
            </p:cNvSpPr>
            <p:nvPr/>
          </p:nvSpPr>
          <p:spPr bwMode="auto">
            <a:xfrm>
              <a:off x="6460269" y="872801"/>
              <a:ext cx="442902" cy="669655"/>
            </a:xfrm>
            <a:custGeom>
              <a:avLst/>
              <a:gdLst>
                <a:gd name="T0" fmla="*/ 250 w 512"/>
                <a:gd name="T1" fmla="*/ 737 h 775"/>
                <a:gd name="T2" fmla="*/ 209 w 512"/>
                <a:gd name="T3" fmla="*/ 775 h 775"/>
                <a:gd name="T4" fmla="*/ 173 w 512"/>
                <a:gd name="T5" fmla="*/ 762 h 775"/>
                <a:gd name="T6" fmla="*/ 159 w 512"/>
                <a:gd name="T7" fmla="*/ 762 h 775"/>
                <a:gd name="T8" fmla="*/ 124 w 512"/>
                <a:gd name="T9" fmla="*/ 775 h 775"/>
                <a:gd name="T10" fmla="*/ 83 w 512"/>
                <a:gd name="T11" fmla="*/ 737 h 775"/>
                <a:gd name="T12" fmla="*/ 75 w 512"/>
                <a:gd name="T13" fmla="*/ 475 h 775"/>
                <a:gd name="T14" fmla="*/ 65 w 512"/>
                <a:gd name="T15" fmla="*/ 474 h 775"/>
                <a:gd name="T16" fmla="*/ 21 w 512"/>
                <a:gd name="T17" fmla="*/ 441 h 775"/>
                <a:gd name="T18" fmla="*/ 19 w 512"/>
                <a:gd name="T19" fmla="*/ 214 h 775"/>
                <a:gd name="T20" fmla="*/ 48 w 512"/>
                <a:gd name="T21" fmla="*/ 189 h 775"/>
                <a:gd name="T22" fmla="*/ 119 w 512"/>
                <a:gd name="T23" fmla="*/ 181 h 775"/>
                <a:gd name="T24" fmla="*/ 131 w 512"/>
                <a:gd name="T25" fmla="*/ 186 h 775"/>
                <a:gd name="T26" fmla="*/ 166 w 512"/>
                <a:gd name="T27" fmla="*/ 239 h 775"/>
                <a:gd name="T28" fmla="*/ 202 w 512"/>
                <a:gd name="T29" fmla="*/ 186 h 775"/>
                <a:gd name="T30" fmla="*/ 213 w 512"/>
                <a:gd name="T31" fmla="*/ 181 h 775"/>
                <a:gd name="T32" fmla="*/ 269 w 512"/>
                <a:gd name="T33" fmla="*/ 184 h 775"/>
                <a:gd name="T34" fmla="*/ 286 w 512"/>
                <a:gd name="T35" fmla="*/ 190 h 775"/>
                <a:gd name="T36" fmla="*/ 361 w 512"/>
                <a:gd name="T37" fmla="*/ 220 h 775"/>
                <a:gd name="T38" fmla="*/ 454 w 512"/>
                <a:gd name="T39" fmla="*/ 179 h 775"/>
                <a:gd name="T40" fmla="*/ 503 w 512"/>
                <a:gd name="T41" fmla="*/ 193 h 775"/>
                <a:gd name="T42" fmla="*/ 488 w 512"/>
                <a:gd name="T43" fmla="*/ 243 h 775"/>
                <a:gd name="T44" fmla="*/ 382 w 512"/>
                <a:gd name="T45" fmla="*/ 290 h 775"/>
                <a:gd name="T46" fmla="*/ 359 w 512"/>
                <a:gd name="T47" fmla="*/ 294 h 775"/>
                <a:gd name="T48" fmla="*/ 266 w 512"/>
                <a:gd name="T49" fmla="*/ 263 h 775"/>
                <a:gd name="T50" fmla="*/ 261 w 512"/>
                <a:gd name="T51" fmla="*/ 265 h 775"/>
                <a:gd name="T52" fmla="*/ 250 w 512"/>
                <a:gd name="T53" fmla="*/ 737 h 775"/>
                <a:gd name="T54" fmla="*/ 168 w 512"/>
                <a:gd name="T55" fmla="*/ 1 h 775"/>
                <a:gd name="T56" fmla="*/ 233 w 512"/>
                <a:gd name="T57" fmla="*/ 72 h 775"/>
                <a:gd name="T58" fmla="*/ 165 w 512"/>
                <a:gd name="T59" fmla="*/ 157 h 775"/>
                <a:gd name="T60" fmla="*/ 99 w 512"/>
                <a:gd name="T61" fmla="*/ 70 h 775"/>
                <a:gd name="T62" fmla="*/ 168 w 512"/>
                <a:gd name="T63" fmla="*/ 1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12" h="775">
                  <a:moveTo>
                    <a:pt x="250" y="737"/>
                  </a:moveTo>
                  <a:cubicBezTo>
                    <a:pt x="249" y="758"/>
                    <a:pt x="228" y="775"/>
                    <a:pt x="209" y="775"/>
                  </a:cubicBezTo>
                  <a:cubicBezTo>
                    <a:pt x="196" y="775"/>
                    <a:pt x="180" y="770"/>
                    <a:pt x="173" y="762"/>
                  </a:cubicBezTo>
                  <a:cubicBezTo>
                    <a:pt x="170" y="757"/>
                    <a:pt x="163" y="757"/>
                    <a:pt x="159" y="762"/>
                  </a:cubicBezTo>
                  <a:cubicBezTo>
                    <a:pt x="153" y="770"/>
                    <a:pt x="137" y="775"/>
                    <a:pt x="124" y="775"/>
                  </a:cubicBezTo>
                  <a:cubicBezTo>
                    <a:pt x="105" y="775"/>
                    <a:pt x="84" y="758"/>
                    <a:pt x="83" y="737"/>
                  </a:cubicBezTo>
                  <a:cubicBezTo>
                    <a:pt x="75" y="475"/>
                    <a:pt x="75" y="475"/>
                    <a:pt x="75" y="475"/>
                  </a:cubicBezTo>
                  <a:cubicBezTo>
                    <a:pt x="65" y="474"/>
                    <a:pt x="65" y="474"/>
                    <a:pt x="65" y="474"/>
                  </a:cubicBezTo>
                  <a:cubicBezTo>
                    <a:pt x="46" y="472"/>
                    <a:pt x="24" y="460"/>
                    <a:pt x="21" y="441"/>
                  </a:cubicBezTo>
                  <a:cubicBezTo>
                    <a:pt x="0" y="333"/>
                    <a:pt x="4" y="328"/>
                    <a:pt x="19" y="214"/>
                  </a:cubicBezTo>
                  <a:cubicBezTo>
                    <a:pt x="21" y="206"/>
                    <a:pt x="30" y="191"/>
                    <a:pt x="48" y="189"/>
                  </a:cubicBezTo>
                  <a:cubicBezTo>
                    <a:pt x="119" y="181"/>
                    <a:pt x="119" y="181"/>
                    <a:pt x="119" y="181"/>
                  </a:cubicBezTo>
                  <a:cubicBezTo>
                    <a:pt x="124" y="180"/>
                    <a:pt x="128" y="182"/>
                    <a:pt x="131" y="186"/>
                  </a:cubicBezTo>
                  <a:cubicBezTo>
                    <a:pt x="166" y="239"/>
                    <a:pt x="166" y="239"/>
                    <a:pt x="166" y="239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4" y="182"/>
                    <a:pt x="209" y="180"/>
                    <a:pt x="213" y="181"/>
                  </a:cubicBezTo>
                  <a:cubicBezTo>
                    <a:pt x="219" y="181"/>
                    <a:pt x="248" y="183"/>
                    <a:pt x="269" y="184"/>
                  </a:cubicBezTo>
                  <a:cubicBezTo>
                    <a:pt x="275" y="185"/>
                    <a:pt x="281" y="186"/>
                    <a:pt x="286" y="190"/>
                  </a:cubicBezTo>
                  <a:cubicBezTo>
                    <a:pt x="309" y="204"/>
                    <a:pt x="334" y="215"/>
                    <a:pt x="361" y="220"/>
                  </a:cubicBezTo>
                  <a:cubicBezTo>
                    <a:pt x="393" y="209"/>
                    <a:pt x="424" y="195"/>
                    <a:pt x="454" y="179"/>
                  </a:cubicBezTo>
                  <a:cubicBezTo>
                    <a:pt x="471" y="169"/>
                    <a:pt x="493" y="176"/>
                    <a:pt x="503" y="193"/>
                  </a:cubicBezTo>
                  <a:cubicBezTo>
                    <a:pt x="512" y="211"/>
                    <a:pt x="506" y="233"/>
                    <a:pt x="488" y="243"/>
                  </a:cubicBezTo>
                  <a:cubicBezTo>
                    <a:pt x="452" y="262"/>
                    <a:pt x="420" y="274"/>
                    <a:pt x="382" y="290"/>
                  </a:cubicBezTo>
                  <a:cubicBezTo>
                    <a:pt x="375" y="293"/>
                    <a:pt x="367" y="295"/>
                    <a:pt x="359" y="294"/>
                  </a:cubicBezTo>
                  <a:cubicBezTo>
                    <a:pt x="326" y="288"/>
                    <a:pt x="296" y="279"/>
                    <a:pt x="266" y="263"/>
                  </a:cubicBezTo>
                  <a:cubicBezTo>
                    <a:pt x="261" y="265"/>
                    <a:pt x="261" y="265"/>
                    <a:pt x="261" y="265"/>
                  </a:cubicBezTo>
                  <a:cubicBezTo>
                    <a:pt x="250" y="737"/>
                    <a:pt x="250" y="737"/>
                    <a:pt x="250" y="737"/>
                  </a:cubicBezTo>
                  <a:close/>
                  <a:moveTo>
                    <a:pt x="168" y="1"/>
                  </a:moveTo>
                  <a:cubicBezTo>
                    <a:pt x="205" y="1"/>
                    <a:pt x="234" y="33"/>
                    <a:pt x="233" y="72"/>
                  </a:cubicBezTo>
                  <a:cubicBezTo>
                    <a:pt x="233" y="111"/>
                    <a:pt x="202" y="158"/>
                    <a:pt x="165" y="157"/>
                  </a:cubicBezTo>
                  <a:cubicBezTo>
                    <a:pt x="128" y="156"/>
                    <a:pt x="99" y="109"/>
                    <a:pt x="99" y="70"/>
                  </a:cubicBezTo>
                  <a:cubicBezTo>
                    <a:pt x="100" y="31"/>
                    <a:pt x="131" y="0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 b="1"/>
            </a:p>
          </p:txBody>
        </p:sp>
        <p:sp>
          <p:nvSpPr>
            <p:cNvPr id="38" name="Freeform 43"/>
            <p:cNvSpPr>
              <a:spLocks noEditPoints="1"/>
            </p:cNvSpPr>
            <p:nvPr/>
          </p:nvSpPr>
          <p:spPr bwMode="auto">
            <a:xfrm>
              <a:off x="6735299" y="1108698"/>
              <a:ext cx="434124" cy="433758"/>
            </a:xfrm>
            <a:custGeom>
              <a:avLst/>
              <a:gdLst>
                <a:gd name="T0" fmla="*/ 388 w 502"/>
                <a:gd name="T1" fmla="*/ 388 h 502"/>
                <a:gd name="T2" fmla="*/ 383 w 502"/>
                <a:gd name="T3" fmla="*/ 335 h 502"/>
                <a:gd name="T4" fmla="*/ 334 w 502"/>
                <a:gd name="T5" fmla="*/ 426 h 502"/>
                <a:gd name="T6" fmla="*/ 445 w 502"/>
                <a:gd name="T7" fmla="*/ 251 h 502"/>
                <a:gd name="T8" fmla="*/ 393 w 502"/>
                <a:gd name="T9" fmla="*/ 214 h 502"/>
                <a:gd name="T10" fmla="*/ 392 w 502"/>
                <a:gd name="T11" fmla="*/ 297 h 502"/>
                <a:gd name="T12" fmla="*/ 430 w 502"/>
                <a:gd name="T13" fmla="*/ 176 h 502"/>
                <a:gd name="T14" fmla="*/ 332 w 502"/>
                <a:gd name="T15" fmla="*/ 75 h 502"/>
                <a:gd name="T16" fmla="*/ 385 w 502"/>
                <a:gd name="T17" fmla="*/ 176 h 502"/>
                <a:gd name="T18" fmla="*/ 72 w 502"/>
                <a:gd name="T19" fmla="*/ 176 h 502"/>
                <a:gd name="T20" fmla="*/ 150 w 502"/>
                <a:gd name="T21" fmla="*/ 117 h 502"/>
                <a:gd name="T22" fmla="*/ 114 w 502"/>
                <a:gd name="T23" fmla="*/ 114 h 502"/>
                <a:gd name="T24" fmla="*/ 165 w 502"/>
                <a:gd name="T25" fmla="*/ 176 h 502"/>
                <a:gd name="T26" fmla="*/ 236 w 502"/>
                <a:gd name="T27" fmla="*/ 71 h 502"/>
                <a:gd name="T28" fmla="*/ 165 w 502"/>
                <a:gd name="T29" fmla="*/ 176 h 502"/>
                <a:gd name="T30" fmla="*/ 345 w 502"/>
                <a:gd name="T31" fmla="*/ 176 h 502"/>
                <a:gd name="T32" fmla="*/ 274 w 502"/>
                <a:gd name="T33" fmla="*/ 71 h 502"/>
                <a:gd name="T34" fmla="*/ 354 w 502"/>
                <a:gd name="T35" fmla="*/ 214 h 502"/>
                <a:gd name="T36" fmla="*/ 274 w 502"/>
                <a:gd name="T37" fmla="*/ 297 h 502"/>
                <a:gd name="T38" fmla="*/ 357 w 502"/>
                <a:gd name="T39" fmla="*/ 252 h 502"/>
                <a:gd name="T40" fmla="*/ 236 w 502"/>
                <a:gd name="T41" fmla="*/ 214 h 502"/>
                <a:gd name="T42" fmla="*/ 153 w 502"/>
                <a:gd name="T43" fmla="*/ 252 h 502"/>
                <a:gd name="T44" fmla="*/ 236 w 502"/>
                <a:gd name="T45" fmla="*/ 297 h 502"/>
                <a:gd name="T46" fmla="*/ 118 w 502"/>
                <a:gd name="T47" fmla="*/ 214 h 502"/>
                <a:gd name="T48" fmla="*/ 57 w 502"/>
                <a:gd name="T49" fmla="*/ 251 h 502"/>
                <a:gd name="T50" fmla="*/ 119 w 502"/>
                <a:gd name="T51" fmla="*/ 297 h 502"/>
                <a:gd name="T52" fmla="*/ 118 w 502"/>
                <a:gd name="T53" fmla="*/ 214 h 502"/>
                <a:gd name="T54" fmla="*/ 274 w 502"/>
                <a:gd name="T55" fmla="*/ 335 h 502"/>
                <a:gd name="T56" fmla="*/ 328 w 502"/>
                <a:gd name="T57" fmla="*/ 367 h 502"/>
                <a:gd name="T58" fmla="*/ 236 w 502"/>
                <a:gd name="T59" fmla="*/ 335 h 502"/>
                <a:gd name="T60" fmla="*/ 182 w 502"/>
                <a:gd name="T61" fmla="*/ 367 h 502"/>
                <a:gd name="T62" fmla="*/ 236 w 502"/>
                <a:gd name="T63" fmla="*/ 335 h 502"/>
                <a:gd name="T64" fmla="*/ 77 w 502"/>
                <a:gd name="T65" fmla="*/ 335 h 502"/>
                <a:gd name="T66" fmla="*/ 181 w 502"/>
                <a:gd name="T67" fmla="*/ 431 h 502"/>
                <a:gd name="T68" fmla="*/ 128 w 502"/>
                <a:gd name="T69" fmla="*/ 335 h 502"/>
                <a:gd name="T70" fmla="*/ 251 w 502"/>
                <a:gd name="T71" fmla="*/ 502 h 502"/>
                <a:gd name="T72" fmla="*/ 0 w 502"/>
                <a:gd name="T73" fmla="*/ 251 h 502"/>
                <a:gd name="T74" fmla="*/ 251 w 502"/>
                <a:gd name="T75" fmla="*/ 0 h 502"/>
                <a:gd name="T76" fmla="*/ 502 w 502"/>
                <a:gd name="T77" fmla="*/ 251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02" h="502">
                  <a:moveTo>
                    <a:pt x="334" y="426"/>
                  </a:moveTo>
                  <a:cubicBezTo>
                    <a:pt x="355" y="416"/>
                    <a:pt x="373" y="403"/>
                    <a:pt x="388" y="388"/>
                  </a:cubicBezTo>
                  <a:cubicBezTo>
                    <a:pt x="403" y="373"/>
                    <a:pt x="416" y="354"/>
                    <a:pt x="425" y="335"/>
                  </a:cubicBezTo>
                  <a:cubicBezTo>
                    <a:pt x="383" y="335"/>
                    <a:pt x="383" y="335"/>
                    <a:pt x="383" y="335"/>
                  </a:cubicBezTo>
                  <a:cubicBezTo>
                    <a:pt x="377" y="352"/>
                    <a:pt x="370" y="370"/>
                    <a:pt x="362" y="385"/>
                  </a:cubicBezTo>
                  <a:cubicBezTo>
                    <a:pt x="354" y="400"/>
                    <a:pt x="345" y="413"/>
                    <a:pt x="334" y="426"/>
                  </a:cubicBezTo>
                  <a:close/>
                  <a:moveTo>
                    <a:pt x="439" y="297"/>
                  </a:moveTo>
                  <a:cubicBezTo>
                    <a:pt x="443" y="282"/>
                    <a:pt x="445" y="267"/>
                    <a:pt x="445" y="251"/>
                  </a:cubicBezTo>
                  <a:cubicBezTo>
                    <a:pt x="445" y="238"/>
                    <a:pt x="444" y="226"/>
                    <a:pt x="442" y="214"/>
                  </a:cubicBezTo>
                  <a:cubicBezTo>
                    <a:pt x="393" y="214"/>
                    <a:pt x="393" y="214"/>
                    <a:pt x="393" y="214"/>
                  </a:cubicBezTo>
                  <a:cubicBezTo>
                    <a:pt x="395" y="227"/>
                    <a:pt x="395" y="239"/>
                    <a:pt x="395" y="252"/>
                  </a:cubicBezTo>
                  <a:cubicBezTo>
                    <a:pt x="395" y="267"/>
                    <a:pt x="394" y="282"/>
                    <a:pt x="392" y="297"/>
                  </a:cubicBezTo>
                  <a:cubicBezTo>
                    <a:pt x="439" y="297"/>
                    <a:pt x="439" y="297"/>
                    <a:pt x="439" y="297"/>
                  </a:cubicBezTo>
                  <a:close/>
                  <a:moveTo>
                    <a:pt x="430" y="176"/>
                  </a:moveTo>
                  <a:cubicBezTo>
                    <a:pt x="420" y="153"/>
                    <a:pt x="406" y="132"/>
                    <a:pt x="388" y="114"/>
                  </a:cubicBezTo>
                  <a:cubicBezTo>
                    <a:pt x="372" y="98"/>
                    <a:pt x="353" y="84"/>
                    <a:pt x="332" y="75"/>
                  </a:cubicBezTo>
                  <a:cubicBezTo>
                    <a:pt x="343" y="88"/>
                    <a:pt x="353" y="102"/>
                    <a:pt x="361" y="117"/>
                  </a:cubicBezTo>
                  <a:cubicBezTo>
                    <a:pt x="371" y="135"/>
                    <a:pt x="379" y="155"/>
                    <a:pt x="385" y="176"/>
                  </a:cubicBezTo>
                  <a:cubicBezTo>
                    <a:pt x="430" y="176"/>
                    <a:pt x="430" y="176"/>
                    <a:pt x="430" y="176"/>
                  </a:cubicBezTo>
                  <a:close/>
                  <a:moveTo>
                    <a:pt x="72" y="176"/>
                  </a:moveTo>
                  <a:cubicBezTo>
                    <a:pt x="125" y="176"/>
                    <a:pt x="125" y="176"/>
                    <a:pt x="125" y="176"/>
                  </a:cubicBezTo>
                  <a:cubicBezTo>
                    <a:pt x="131" y="155"/>
                    <a:pt x="139" y="135"/>
                    <a:pt x="150" y="117"/>
                  </a:cubicBezTo>
                  <a:cubicBezTo>
                    <a:pt x="159" y="100"/>
                    <a:pt x="170" y="84"/>
                    <a:pt x="183" y="69"/>
                  </a:cubicBezTo>
                  <a:cubicBezTo>
                    <a:pt x="157" y="79"/>
                    <a:pt x="133" y="94"/>
                    <a:pt x="114" y="114"/>
                  </a:cubicBezTo>
                  <a:cubicBezTo>
                    <a:pt x="96" y="132"/>
                    <a:pt x="82" y="153"/>
                    <a:pt x="72" y="176"/>
                  </a:cubicBezTo>
                  <a:close/>
                  <a:moveTo>
                    <a:pt x="165" y="176"/>
                  </a:moveTo>
                  <a:cubicBezTo>
                    <a:pt x="236" y="176"/>
                    <a:pt x="236" y="176"/>
                    <a:pt x="236" y="176"/>
                  </a:cubicBezTo>
                  <a:cubicBezTo>
                    <a:pt x="236" y="71"/>
                    <a:pt x="236" y="71"/>
                    <a:pt x="236" y="71"/>
                  </a:cubicBezTo>
                  <a:cubicBezTo>
                    <a:pt x="215" y="88"/>
                    <a:pt x="197" y="110"/>
                    <a:pt x="183" y="135"/>
                  </a:cubicBezTo>
                  <a:cubicBezTo>
                    <a:pt x="176" y="148"/>
                    <a:pt x="170" y="162"/>
                    <a:pt x="165" y="176"/>
                  </a:cubicBezTo>
                  <a:close/>
                  <a:moveTo>
                    <a:pt x="274" y="176"/>
                  </a:moveTo>
                  <a:cubicBezTo>
                    <a:pt x="345" y="176"/>
                    <a:pt x="345" y="176"/>
                    <a:pt x="345" y="176"/>
                  </a:cubicBezTo>
                  <a:cubicBezTo>
                    <a:pt x="341" y="162"/>
                    <a:pt x="335" y="148"/>
                    <a:pt x="327" y="135"/>
                  </a:cubicBezTo>
                  <a:cubicBezTo>
                    <a:pt x="314" y="110"/>
                    <a:pt x="296" y="88"/>
                    <a:pt x="274" y="71"/>
                  </a:cubicBezTo>
                  <a:cubicBezTo>
                    <a:pt x="274" y="176"/>
                    <a:pt x="274" y="176"/>
                    <a:pt x="274" y="176"/>
                  </a:cubicBezTo>
                  <a:close/>
                  <a:moveTo>
                    <a:pt x="354" y="214"/>
                  </a:moveTo>
                  <a:cubicBezTo>
                    <a:pt x="274" y="214"/>
                    <a:pt x="274" y="214"/>
                    <a:pt x="274" y="214"/>
                  </a:cubicBezTo>
                  <a:cubicBezTo>
                    <a:pt x="274" y="297"/>
                    <a:pt x="274" y="297"/>
                    <a:pt x="274" y="297"/>
                  </a:cubicBezTo>
                  <a:cubicBezTo>
                    <a:pt x="353" y="297"/>
                    <a:pt x="353" y="297"/>
                    <a:pt x="353" y="297"/>
                  </a:cubicBezTo>
                  <a:cubicBezTo>
                    <a:pt x="356" y="282"/>
                    <a:pt x="357" y="267"/>
                    <a:pt x="357" y="252"/>
                  </a:cubicBezTo>
                  <a:cubicBezTo>
                    <a:pt x="357" y="239"/>
                    <a:pt x="356" y="227"/>
                    <a:pt x="354" y="214"/>
                  </a:cubicBezTo>
                  <a:close/>
                  <a:moveTo>
                    <a:pt x="236" y="214"/>
                  </a:moveTo>
                  <a:cubicBezTo>
                    <a:pt x="156" y="214"/>
                    <a:pt x="156" y="214"/>
                    <a:pt x="156" y="214"/>
                  </a:cubicBezTo>
                  <a:cubicBezTo>
                    <a:pt x="154" y="227"/>
                    <a:pt x="153" y="239"/>
                    <a:pt x="153" y="252"/>
                  </a:cubicBezTo>
                  <a:cubicBezTo>
                    <a:pt x="153" y="267"/>
                    <a:pt x="155" y="282"/>
                    <a:pt x="158" y="297"/>
                  </a:cubicBezTo>
                  <a:cubicBezTo>
                    <a:pt x="236" y="297"/>
                    <a:pt x="236" y="297"/>
                    <a:pt x="236" y="297"/>
                  </a:cubicBezTo>
                  <a:cubicBezTo>
                    <a:pt x="236" y="214"/>
                    <a:pt x="236" y="214"/>
                    <a:pt x="236" y="214"/>
                  </a:cubicBezTo>
                  <a:close/>
                  <a:moveTo>
                    <a:pt x="118" y="214"/>
                  </a:moveTo>
                  <a:cubicBezTo>
                    <a:pt x="61" y="214"/>
                    <a:pt x="61" y="214"/>
                    <a:pt x="61" y="214"/>
                  </a:cubicBezTo>
                  <a:cubicBezTo>
                    <a:pt x="59" y="226"/>
                    <a:pt x="57" y="238"/>
                    <a:pt x="57" y="251"/>
                  </a:cubicBezTo>
                  <a:cubicBezTo>
                    <a:pt x="57" y="267"/>
                    <a:pt x="59" y="282"/>
                    <a:pt x="63" y="297"/>
                  </a:cubicBezTo>
                  <a:cubicBezTo>
                    <a:pt x="119" y="297"/>
                    <a:pt x="119" y="297"/>
                    <a:pt x="119" y="297"/>
                  </a:cubicBezTo>
                  <a:cubicBezTo>
                    <a:pt x="116" y="282"/>
                    <a:pt x="115" y="267"/>
                    <a:pt x="115" y="252"/>
                  </a:cubicBezTo>
                  <a:cubicBezTo>
                    <a:pt x="115" y="239"/>
                    <a:pt x="116" y="227"/>
                    <a:pt x="118" y="214"/>
                  </a:cubicBezTo>
                  <a:close/>
                  <a:moveTo>
                    <a:pt x="342" y="335"/>
                  </a:moveTo>
                  <a:cubicBezTo>
                    <a:pt x="274" y="335"/>
                    <a:pt x="274" y="335"/>
                    <a:pt x="274" y="335"/>
                  </a:cubicBezTo>
                  <a:cubicBezTo>
                    <a:pt x="274" y="433"/>
                    <a:pt x="274" y="433"/>
                    <a:pt x="274" y="433"/>
                  </a:cubicBezTo>
                  <a:cubicBezTo>
                    <a:pt x="296" y="415"/>
                    <a:pt x="315" y="392"/>
                    <a:pt x="328" y="367"/>
                  </a:cubicBezTo>
                  <a:cubicBezTo>
                    <a:pt x="334" y="357"/>
                    <a:pt x="338" y="346"/>
                    <a:pt x="342" y="335"/>
                  </a:cubicBezTo>
                  <a:close/>
                  <a:moveTo>
                    <a:pt x="236" y="335"/>
                  </a:moveTo>
                  <a:cubicBezTo>
                    <a:pt x="168" y="335"/>
                    <a:pt x="168" y="335"/>
                    <a:pt x="168" y="335"/>
                  </a:cubicBezTo>
                  <a:cubicBezTo>
                    <a:pt x="172" y="346"/>
                    <a:pt x="177" y="357"/>
                    <a:pt x="182" y="367"/>
                  </a:cubicBezTo>
                  <a:cubicBezTo>
                    <a:pt x="196" y="392"/>
                    <a:pt x="214" y="415"/>
                    <a:pt x="236" y="433"/>
                  </a:cubicBezTo>
                  <a:cubicBezTo>
                    <a:pt x="236" y="335"/>
                    <a:pt x="236" y="335"/>
                    <a:pt x="236" y="335"/>
                  </a:cubicBezTo>
                  <a:close/>
                  <a:moveTo>
                    <a:pt x="128" y="335"/>
                  </a:moveTo>
                  <a:cubicBezTo>
                    <a:pt x="77" y="335"/>
                    <a:pt x="77" y="335"/>
                    <a:pt x="77" y="335"/>
                  </a:cubicBezTo>
                  <a:cubicBezTo>
                    <a:pt x="86" y="354"/>
                    <a:pt x="99" y="373"/>
                    <a:pt x="114" y="388"/>
                  </a:cubicBezTo>
                  <a:cubicBezTo>
                    <a:pt x="133" y="407"/>
                    <a:pt x="155" y="422"/>
                    <a:pt x="181" y="431"/>
                  </a:cubicBezTo>
                  <a:cubicBezTo>
                    <a:pt x="168" y="417"/>
                    <a:pt x="158" y="402"/>
                    <a:pt x="149" y="385"/>
                  </a:cubicBezTo>
                  <a:cubicBezTo>
                    <a:pt x="140" y="370"/>
                    <a:pt x="133" y="352"/>
                    <a:pt x="128" y="335"/>
                  </a:cubicBezTo>
                  <a:close/>
                  <a:moveTo>
                    <a:pt x="429" y="428"/>
                  </a:moveTo>
                  <a:cubicBezTo>
                    <a:pt x="383" y="474"/>
                    <a:pt x="321" y="502"/>
                    <a:pt x="251" y="502"/>
                  </a:cubicBezTo>
                  <a:cubicBezTo>
                    <a:pt x="182" y="502"/>
                    <a:pt x="119" y="474"/>
                    <a:pt x="74" y="428"/>
                  </a:cubicBezTo>
                  <a:cubicBezTo>
                    <a:pt x="28" y="383"/>
                    <a:pt x="0" y="320"/>
                    <a:pt x="0" y="251"/>
                  </a:cubicBezTo>
                  <a:cubicBezTo>
                    <a:pt x="0" y="182"/>
                    <a:pt x="28" y="119"/>
                    <a:pt x="74" y="73"/>
                  </a:cubicBezTo>
                  <a:cubicBezTo>
                    <a:pt x="119" y="28"/>
                    <a:pt x="182" y="0"/>
                    <a:pt x="251" y="0"/>
                  </a:cubicBezTo>
                  <a:cubicBezTo>
                    <a:pt x="321" y="0"/>
                    <a:pt x="383" y="28"/>
                    <a:pt x="429" y="73"/>
                  </a:cubicBezTo>
                  <a:cubicBezTo>
                    <a:pt x="474" y="119"/>
                    <a:pt x="502" y="182"/>
                    <a:pt x="502" y="251"/>
                  </a:cubicBezTo>
                  <a:cubicBezTo>
                    <a:pt x="502" y="320"/>
                    <a:pt x="474" y="383"/>
                    <a:pt x="429" y="4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 b="1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6" presetClass="emp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7" dur="200" fill="hold"/>
                                        <p:tgtEl>
                                          <p:spTgt spid="5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6" presetClass="emph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9" dur="1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6" presetClass="emph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1" dur="2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4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6" presetClass="emp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1" dur="200" fill="hold"/>
                                        <p:tgtEl>
                                          <p:spTgt spid="6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6" presetClass="emph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3" dur="1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6" presetClass="emph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5" dur="200" fill="hold"/>
                                        <p:tgtEl>
                                          <p:spTgt spid="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mp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43" dur="10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45" dur="200" fill="hold"/>
                                        <p:tgtEl>
                                          <p:spTgt spid="7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6" presetClass="emph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47" dur="1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6" presetClass="emph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9" dur="200" fill="hold"/>
                                        <p:tgtEl>
                                          <p:spTgt spid="7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4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mp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57" dur="1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6" presetClass="emp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59" dur="200" fill="hold"/>
                                        <p:tgtEl>
                                          <p:spTgt spid="8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6" presetClass="emph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61" dur="1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6" presetClass="emph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3" dur="200" fill="hold"/>
                                        <p:tgtEl>
                                          <p:spTgt spid="8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900"/>
                            </p:stCondLst>
                            <p:childTnLst>
                              <p:par>
                                <p:cTn id="6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1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1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900"/>
                            </p:stCondLst>
                            <p:childTnLst>
                              <p:par>
                                <p:cTn id="78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3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9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5" grpId="1" animBg="1"/>
      <p:bldP spid="5" grpId="2" animBg="1"/>
      <p:bldP spid="5" grpId="3" animBg="1"/>
      <p:bldP spid="5" grpId="4" animBg="1"/>
      <p:bldP spid="6" grpId="0" animBg="1"/>
      <p:bldP spid="6" grpId="1" animBg="1"/>
      <p:bldP spid="6" grpId="2" animBg="1"/>
      <p:bldP spid="6" grpId="3" animBg="1"/>
      <p:bldP spid="6" grpId="4" animBg="1"/>
      <p:bldP spid="7" grpId="0" animBg="1"/>
      <p:bldP spid="7" grpId="1" animBg="1"/>
      <p:bldP spid="7" grpId="2" animBg="1"/>
      <p:bldP spid="7" grpId="3" animBg="1"/>
      <p:bldP spid="7" grpId="4" animBg="1"/>
      <p:bldP spid="8" grpId="0" animBg="1"/>
      <p:bldP spid="8" grpId="1" animBg="1"/>
      <p:bldP spid="8" grpId="2" animBg="1"/>
      <p:bldP spid="8" grpId="3" animBg="1"/>
      <p:bldP spid="8" grpId="4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使用</a:t>
            </a:r>
          </a:p>
        </p:txBody>
      </p:sp>
      <p:sp>
        <p:nvSpPr>
          <p:cNvPr id="10" name="矩形 9"/>
          <p:cNvSpPr/>
          <p:nvPr/>
        </p:nvSpPr>
        <p:spPr>
          <a:xfrm>
            <a:off x="1085581" y="1165599"/>
            <a:ext cx="1501038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命令模式</a:t>
            </a:r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扩展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矩形 47"/>
          <p:cNvSpPr>
            <a:spLocks noChangeArrowheads="1"/>
          </p:cNvSpPr>
          <p:nvPr/>
        </p:nvSpPr>
        <p:spPr bwMode="auto">
          <a:xfrm>
            <a:off x="1085580" y="1528971"/>
            <a:ext cx="6514100" cy="2989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命令模式下还有很多其他的命令简单了解下：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^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非空格行首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0   $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行首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行尾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w e b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下个单词词首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下个单词词尾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上个单词词首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(  )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句子移动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{  }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段落移动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H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屏幕顶部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M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屏幕中间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L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屏幕底部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%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跳转到匹配的括号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^f    ^b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向下移动一屏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向上移动一屏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（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^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代表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ctrl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键）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^d   ^u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向下移动半屏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向上移动半屏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^e    ^l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向屏幕顶端多滚动一行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向屏幕底端多滚动一行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.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执行上一条命令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/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使用</a:t>
            </a:r>
          </a:p>
        </p:txBody>
      </p:sp>
      <p:sp>
        <p:nvSpPr>
          <p:cNvPr id="5" name="矩形 4"/>
          <p:cNvSpPr/>
          <p:nvPr/>
        </p:nvSpPr>
        <p:spPr>
          <a:xfrm>
            <a:off x="520538" y="1477098"/>
            <a:ext cx="350082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增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矩形 47"/>
          <p:cNvSpPr>
            <a:spLocks noChangeArrowheads="1"/>
          </p:cNvSpPr>
          <p:nvPr/>
        </p:nvSpPr>
        <p:spPr bwMode="auto">
          <a:xfrm>
            <a:off x="520537" y="1827770"/>
            <a:ext cx="1812683" cy="3002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基本命令：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yy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复制当前行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3yy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复制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3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行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p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粘贴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yw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复制一个单词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y$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复制当前到行尾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y0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复制当前到行首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:</a:t>
            </a: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x,ycoz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:</a:t>
            </a: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x,ymz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x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，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y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，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z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都是行号。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x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到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y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被复制或移动，插入到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z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行的下面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:m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删除源行，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:co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不删除原始行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818329" y="1477098"/>
            <a:ext cx="350082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改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47"/>
          <p:cNvSpPr>
            <a:spLocks noChangeArrowheads="1"/>
          </p:cNvSpPr>
          <p:nvPr/>
        </p:nvSpPr>
        <p:spPr bwMode="auto">
          <a:xfrm>
            <a:off x="4818328" y="1840470"/>
            <a:ext cx="2019352" cy="1939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基本命令：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r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替换一个字符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R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替换多个字符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s	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替换当前字符，并进入插入模式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C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替换当前行到末尾的所有字符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S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或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CC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以插入的方式替换当前行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669434" y="1477098"/>
            <a:ext cx="350082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矩形 47"/>
          <p:cNvSpPr>
            <a:spLocks noChangeArrowheads="1"/>
          </p:cNvSpPr>
          <p:nvPr/>
        </p:nvSpPr>
        <p:spPr bwMode="auto">
          <a:xfrm>
            <a:off x="2779923" y="1840470"/>
            <a:ext cx="1812683" cy="1939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基本命令：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dd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删除当前行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ndd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删除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n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行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dw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删除一个单词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x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删除当前字符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X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删除前一个字符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D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删除当前到行尾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J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删除换行符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954923" y="1477098"/>
            <a:ext cx="350082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查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矩形 47"/>
          <p:cNvSpPr>
            <a:spLocks noChangeArrowheads="1"/>
          </p:cNvSpPr>
          <p:nvPr/>
        </p:nvSpPr>
        <p:spPr bwMode="auto">
          <a:xfrm>
            <a:off x="6954922" y="1840470"/>
            <a:ext cx="1800383" cy="2989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基本命令：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向前搜索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？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向后搜索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n	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重复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/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或？，方向相同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N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重复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/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或？，方向相反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*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向下搜索光标所在字符串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#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向上搜索光标所在字符串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%	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搜索与当前花括号、圆括号、方括号成对的符号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6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7" grpId="0"/>
      <p:bldP spid="8" grpId="0"/>
      <p:bldP spid="9" grpId="0"/>
      <p:bldP spid="12" grpId="0"/>
      <p:bldP spid="13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使用</a:t>
            </a:r>
          </a:p>
        </p:txBody>
      </p:sp>
      <p:sp>
        <p:nvSpPr>
          <p:cNvPr id="11" name="矩形 10"/>
          <p:cNvSpPr/>
          <p:nvPr/>
        </p:nvSpPr>
        <p:spPr>
          <a:xfrm>
            <a:off x="1016261" y="1039182"/>
            <a:ext cx="773274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寄存器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矩形 47"/>
          <p:cNvSpPr>
            <a:spLocks noChangeArrowheads="1"/>
          </p:cNvSpPr>
          <p:nvPr/>
        </p:nvSpPr>
        <p:spPr bwMode="auto">
          <a:xfrm>
            <a:off x="1016260" y="1402554"/>
            <a:ext cx="7020300" cy="3099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Vim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有多个寄存器：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chemeClr val="accent5"/>
                </a:solidFill>
                <a:sym typeface="微软雅黑" panose="020B0503020204020204" charset="-122"/>
              </a:rPr>
              <a:t>:</a:t>
            </a:r>
            <a:r>
              <a:rPr lang="en-US" altLang="zh-CN" sz="1800" b="1" dirty="0" err="1">
                <a:solidFill>
                  <a:schemeClr val="accent5"/>
                </a:solidFill>
                <a:sym typeface="微软雅黑" panose="020B0503020204020204" charset="-122"/>
              </a:rPr>
              <a:t>reg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查看寄存器内容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这个寄存器就相当于多个粘贴板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, Vim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提供了 </a:t>
            </a:r>
            <a:r>
              <a:rPr lang="en-US" altLang="zh-CN" sz="1200" b="1" dirty="0">
                <a:solidFill>
                  <a:schemeClr val="accent5"/>
                </a:solidFill>
                <a:sym typeface="微软雅黑" panose="020B0503020204020204" charset="-122"/>
              </a:rPr>
              <a:t>a-z</a:t>
            </a: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26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个命名寄存器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, </a:t>
            </a:r>
            <a:r>
              <a:rPr lang="en-US" altLang="zh-CN" sz="1200" b="1" dirty="0">
                <a:solidFill>
                  <a:schemeClr val="accent5"/>
                </a:solidFill>
                <a:sym typeface="微软雅黑" panose="020B0503020204020204" charset="-122"/>
              </a:rPr>
              <a:t>0-9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10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个数字寄存器，还有一些特殊寄存器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使用寄存器：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  复制：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en-US" altLang="zh-CN" sz="1400" b="1" dirty="0">
                <a:solidFill>
                  <a:schemeClr val="accent5"/>
                </a:solidFill>
                <a:sym typeface="微软雅黑" panose="020B0503020204020204" charset="-122"/>
              </a:rPr>
              <a:t>“{register}y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来复制内容到寄存器 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{register}</a:t>
            </a:r>
            <a:r>
              <a:rPr lang="zh-CN" altLang="en-US" sz="1050" b="1" dirty="0">
                <a:solidFill>
                  <a:schemeClr val="accent5"/>
                </a:solidFill>
                <a:sym typeface="微软雅黑" panose="020B0503020204020204" charset="-122"/>
              </a:rPr>
              <a:t> 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中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例如：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3”ayy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复制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3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行到寄存器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a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中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  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  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粘贴：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en-US" altLang="zh-CN" sz="1400" b="1" dirty="0">
                <a:solidFill>
                  <a:schemeClr val="accent5"/>
                </a:solidFill>
                <a:sym typeface="微软雅黑" panose="020B0503020204020204" charset="-122"/>
              </a:rPr>
              <a:t>“{register}p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来粘贴寄存器 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{register}</a:t>
            </a:r>
            <a:r>
              <a:rPr lang="zh-CN" altLang="en-US" sz="1050" b="1" dirty="0">
                <a:solidFill>
                  <a:schemeClr val="accent5"/>
                </a:solidFill>
                <a:sym typeface="微软雅黑" panose="020B0503020204020204" charset="-122"/>
              </a:rPr>
              <a:t> 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中的内容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例如：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”</a:t>
            </a: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ap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特殊寄存器：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  匿名寄存器：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””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使用复制删除等命令时，都会放入匿名寄存器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  编号寄存器：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accent5"/>
                </a:solidFill>
                <a:sym typeface="微软雅黑" panose="020B0503020204020204" charset="-122"/>
              </a:rPr>
              <a:t>“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0-</a:t>
            </a:r>
            <a:r>
              <a:rPr lang="zh-CN" altLang="en-US" sz="1050" b="1" dirty="0">
                <a:solidFill>
                  <a:schemeClr val="accent5"/>
                </a:solidFill>
                <a:sym typeface="微软雅黑" panose="020B0503020204020204" charset="-122"/>
              </a:rPr>
              <a:t>”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9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accent5"/>
                </a:solidFill>
                <a:sym typeface="微软雅黑" panose="020B0503020204020204" charset="-122"/>
              </a:rPr>
              <a:t>“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0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保存复制的字符串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, 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“1-”9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保存着删掉的内容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使用</a:t>
            </a:r>
          </a:p>
        </p:txBody>
      </p:sp>
      <p:sp>
        <p:nvSpPr>
          <p:cNvPr id="5" name="矩形 4"/>
          <p:cNvSpPr/>
          <p:nvPr/>
        </p:nvSpPr>
        <p:spPr>
          <a:xfrm>
            <a:off x="1016261" y="1039182"/>
            <a:ext cx="1884156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末行模式下的替换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矩形 47"/>
          <p:cNvSpPr>
            <a:spLocks noChangeArrowheads="1"/>
          </p:cNvSpPr>
          <p:nvPr/>
        </p:nvSpPr>
        <p:spPr bwMode="auto">
          <a:xfrm>
            <a:off x="1016260" y="1402554"/>
            <a:ext cx="7020300" cy="2486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Vim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中提供了非常强大的替换功能：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语法规则：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 </a:t>
            </a:r>
            <a:r>
              <a:rPr lang="en-US" altLang="zh-CN" sz="1400" b="1" dirty="0">
                <a:solidFill>
                  <a:schemeClr val="accent2"/>
                </a:solidFill>
                <a:sym typeface="微软雅黑" panose="020B0503020204020204" charset="-122"/>
              </a:rPr>
              <a:t>:</a:t>
            </a:r>
            <a:r>
              <a:rPr lang="en-US" altLang="zh-CN" sz="1400" b="1" dirty="0">
                <a:solidFill>
                  <a:schemeClr val="accent5"/>
                </a:solidFill>
                <a:sym typeface="微软雅黑" panose="020B0503020204020204" charset="-122"/>
              </a:rPr>
              <a:t>[range]</a:t>
            </a:r>
            <a:r>
              <a:rPr lang="en-US" altLang="zh-CN" sz="1400" b="1" dirty="0">
                <a:solidFill>
                  <a:schemeClr val="accent2"/>
                </a:solidFill>
                <a:sym typeface="微软雅黑" panose="020B0503020204020204" charset="-122"/>
              </a:rPr>
              <a:t>s/</a:t>
            </a:r>
            <a:r>
              <a:rPr lang="en-US" altLang="zh-CN" sz="1400" b="1" dirty="0">
                <a:solidFill>
                  <a:schemeClr val="accent5"/>
                </a:solidFill>
                <a:sym typeface="微软雅黑" panose="020B0503020204020204" charset="-122"/>
              </a:rPr>
              <a:t>{pattern}</a:t>
            </a:r>
            <a:r>
              <a:rPr lang="en-US" altLang="zh-CN" sz="1400" b="1" dirty="0">
                <a:solidFill>
                  <a:schemeClr val="accent2"/>
                </a:solidFill>
                <a:sym typeface="微软雅黑" panose="020B0503020204020204" charset="-122"/>
              </a:rPr>
              <a:t>/</a:t>
            </a:r>
            <a:r>
              <a:rPr lang="en-US" altLang="zh-CN" sz="1400" b="1" dirty="0">
                <a:solidFill>
                  <a:schemeClr val="accent5"/>
                </a:solidFill>
                <a:sym typeface="微软雅黑" panose="020B0503020204020204" charset="-122"/>
              </a:rPr>
              <a:t>{string}</a:t>
            </a:r>
            <a:r>
              <a:rPr lang="en-US" altLang="zh-CN" sz="1400" b="1" dirty="0">
                <a:solidFill>
                  <a:schemeClr val="accent2"/>
                </a:solidFill>
                <a:sym typeface="微软雅黑" panose="020B0503020204020204" charset="-122"/>
              </a:rPr>
              <a:t>/</a:t>
            </a:r>
            <a:r>
              <a:rPr lang="en-US" altLang="zh-CN" sz="1400" b="1" dirty="0">
                <a:solidFill>
                  <a:schemeClr val="accent5"/>
                </a:solidFill>
                <a:sym typeface="微软雅黑" panose="020B0503020204020204" charset="-122"/>
              </a:rPr>
              <a:t>[flags]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range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表示范围 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1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表示文件第一行 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$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表示文件最后一行 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.</a:t>
            </a:r>
            <a:r>
              <a:rPr lang="zh-CN" altLang="en-US" sz="1050" b="1" dirty="0">
                <a:solidFill>
                  <a:schemeClr val="accent5"/>
                </a:solidFill>
                <a:sym typeface="微软雅黑" panose="020B0503020204020204" charset="-122"/>
              </a:rPr>
              <a:t> 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表示光标所在行 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%</a:t>
            </a:r>
            <a:r>
              <a:rPr lang="zh-CN" altLang="en-US" sz="1050" b="1" dirty="0">
                <a:solidFill>
                  <a:schemeClr val="accent5"/>
                </a:solidFill>
                <a:sym typeface="微软雅黑" panose="020B0503020204020204" charset="-122"/>
              </a:rPr>
              <a:t> 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整个文件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(:1,$ 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的简写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)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flags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标识  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g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表示全局范围  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        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c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表示选择替换（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y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替换、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n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不替换、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q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退出替换过程、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l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替换此处后退出、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a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替换此处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		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和之后所以的地方） 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        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n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不会替换，只返回替换的次数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例如：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en-US" altLang="zh-CN" sz="1200" b="1" dirty="0">
                <a:solidFill>
                  <a:schemeClr val="accent5"/>
                </a:solidFill>
                <a:sym typeface="微软雅黑" panose="020B0503020204020204" charset="-122"/>
              </a:rPr>
              <a:t>:%s/^/#/g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快速全文注释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en-US" altLang="zh-CN" sz="1200" b="1" dirty="0">
                <a:solidFill>
                  <a:schemeClr val="accent5"/>
                </a:solidFill>
                <a:sym typeface="微软雅黑" panose="020B0503020204020204" charset="-122"/>
              </a:rPr>
              <a:t>:%s/$/;/g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每行末加上 ；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使用</a:t>
            </a:r>
          </a:p>
        </p:txBody>
      </p:sp>
      <p:sp>
        <p:nvSpPr>
          <p:cNvPr id="7" name="矩形 6"/>
          <p:cNvSpPr/>
          <p:nvPr/>
        </p:nvSpPr>
        <p:spPr>
          <a:xfrm>
            <a:off x="2132629" y="1152093"/>
            <a:ext cx="983268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Vim</a:t>
            </a:r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设置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47"/>
          <p:cNvSpPr>
            <a:spLocks noChangeArrowheads="1"/>
          </p:cNvSpPr>
          <p:nvPr/>
        </p:nvSpPr>
        <p:spPr bwMode="auto">
          <a:xfrm>
            <a:off x="2132628" y="1474825"/>
            <a:ext cx="5548332" cy="3219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100" b="1" dirty="0">
                <a:solidFill>
                  <a:schemeClr val="accent5"/>
                </a:solidFill>
                <a:sym typeface="微软雅黑" panose="020B0503020204020204" charset="-122"/>
              </a:rPr>
              <a:t>:set all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显示所有选项的值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100" b="1" dirty="0">
                <a:solidFill>
                  <a:schemeClr val="accent5"/>
                </a:solidFill>
                <a:sym typeface="微软雅黑" panose="020B0503020204020204" charset="-122"/>
              </a:rPr>
              <a:t>:set option?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显示一个选项的值，例：   </a:t>
            </a:r>
            <a:r>
              <a:rPr lang="en-US" altLang="zh-CN" sz="1050" b="1" dirty="0">
                <a:solidFill>
                  <a:schemeClr val="accent5"/>
                </a:solidFill>
                <a:sym typeface="微软雅黑" panose="020B0503020204020204" charset="-122"/>
              </a:rPr>
              <a:t>:set  </a:t>
            </a:r>
            <a:r>
              <a:rPr lang="en-US" altLang="zh-CN" sz="1050" b="1" dirty="0" err="1">
                <a:solidFill>
                  <a:schemeClr val="accent5"/>
                </a:solidFill>
                <a:sym typeface="微软雅黑" panose="020B0503020204020204" charset="-122"/>
              </a:rPr>
              <a:t>fileencoding</a:t>
            </a:r>
            <a:endParaRPr lang="en-US" altLang="zh-CN" sz="1050" b="1" dirty="0">
              <a:solidFill>
                <a:schemeClr val="accent5"/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常见设置：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:set nu	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显示行号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:set </a:t>
            </a: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ai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自动缩进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:set list	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显示非打印字符，如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tab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、空格、行尾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如果是永久的配置，可以在用户的家目录下修改 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.</a:t>
            </a: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vimrc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Vim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打开文件：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vim –u NONE –N 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出厂配置，其中 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–u NONE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 不加载</a:t>
            </a: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vimrc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，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-N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不进入兼容模式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vim +[</a:t>
            </a: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num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] file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打开文件，并将光标置于第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n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行首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	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vim + file	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打开文件，并将光标置于最后一行首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vim –R file	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charset="-122"/>
              </a:rPr>
              <a:t>只读模式打开文件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5"/>
          <p:cNvSpPr>
            <a:spLocks noEditPoints="1"/>
          </p:cNvSpPr>
          <p:nvPr/>
        </p:nvSpPr>
        <p:spPr bwMode="auto">
          <a:xfrm>
            <a:off x="2985287" y="699542"/>
            <a:ext cx="3177001" cy="3300676"/>
          </a:xfrm>
          <a:custGeom>
            <a:avLst/>
            <a:gdLst>
              <a:gd name="T0" fmla="*/ 2614 w 3520"/>
              <a:gd name="T1" fmla="*/ 0 h 3078"/>
              <a:gd name="T2" fmla="*/ 3520 w 3520"/>
              <a:gd name="T3" fmla="*/ 1539 h 3078"/>
              <a:gd name="T4" fmla="*/ 2614 w 3520"/>
              <a:gd name="T5" fmla="*/ 3078 h 3078"/>
              <a:gd name="T6" fmla="*/ 906 w 3520"/>
              <a:gd name="T7" fmla="*/ 3078 h 3078"/>
              <a:gd name="T8" fmla="*/ 0 w 3520"/>
              <a:gd name="T9" fmla="*/ 1539 h 3078"/>
              <a:gd name="T10" fmla="*/ 906 w 3520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520" h="3078">
                <a:moveTo>
                  <a:pt x="2614" y="0"/>
                </a:moveTo>
                <a:cubicBezTo>
                  <a:pt x="3154" y="300"/>
                  <a:pt x="3520" y="877"/>
                  <a:pt x="3520" y="1539"/>
                </a:cubicBezTo>
                <a:cubicBezTo>
                  <a:pt x="3520" y="2201"/>
                  <a:pt x="3154" y="2778"/>
                  <a:pt x="2614" y="3078"/>
                </a:cubicBezTo>
                <a:moveTo>
                  <a:pt x="906" y="3078"/>
                </a:moveTo>
                <a:cubicBezTo>
                  <a:pt x="365" y="2778"/>
                  <a:pt x="0" y="2201"/>
                  <a:pt x="0" y="1539"/>
                </a:cubicBezTo>
                <a:cubicBezTo>
                  <a:pt x="0" y="877"/>
                  <a:pt x="365" y="300"/>
                  <a:pt x="906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3" name="Freeform 26"/>
          <p:cNvSpPr>
            <a:spLocks noEditPoints="1"/>
          </p:cNvSpPr>
          <p:nvPr/>
        </p:nvSpPr>
        <p:spPr bwMode="auto">
          <a:xfrm>
            <a:off x="2689972" y="699542"/>
            <a:ext cx="3767628" cy="3300676"/>
          </a:xfrm>
          <a:custGeom>
            <a:avLst/>
            <a:gdLst>
              <a:gd name="T0" fmla="*/ 3496 w 4174"/>
              <a:gd name="T1" fmla="*/ 0 h 3078"/>
              <a:gd name="T2" fmla="*/ 4174 w 4174"/>
              <a:gd name="T3" fmla="*/ 1539 h 3078"/>
              <a:gd name="T4" fmla="*/ 3496 w 4174"/>
              <a:gd name="T5" fmla="*/ 3078 h 3078"/>
              <a:gd name="T6" fmla="*/ 677 w 4174"/>
              <a:gd name="T7" fmla="*/ 3078 h 3078"/>
              <a:gd name="T8" fmla="*/ 0 w 4174"/>
              <a:gd name="T9" fmla="*/ 1539 h 3078"/>
              <a:gd name="T10" fmla="*/ 677 w 4174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74" h="3078">
                <a:moveTo>
                  <a:pt x="3496" y="0"/>
                </a:moveTo>
                <a:cubicBezTo>
                  <a:pt x="3912" y="381"/>
                  <a:pt x="4174" y="930"/>
                  <a:pt x="4174" y="1539"/>
                </a:cubicBezTo>
                <a:cubicBezTo>
                  <a:pt x="4174" y="2148"/>
                  <a:pt x="3912" y="2697"/>
                  <a:pt x="3496" y="3078"/>
                </a:cubicBezTo>
                <a:moveTo>
                  <a:pt x="677" y="3078"/>
                </a:moveTo>
                <a:cubicBezTo>
                  <a:pt x="261" y="2697"/>
                  <a:pt x="0" y="2148"/>
                  <a:pt x="0" y="1539"/>
                </a:cubicBezTo>
                <a:cubicBezTo>
                  <a:pt x="0" y="930"/>
                  <a:pt x="261" y="381"/>
                  <a:pt x="67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4" name="Freeform 27"/>
          <p:cNvSpPr>
            <a:spLocks noEditPoints="1"/>
          </p:cNvSpPr>
          <p:nvPr/>
        </p:nvSpPr>
        <p:spPr bwMode="auto">
          <a:xfrm>
            <a:off x="2338692" y="699542"/>
            <a:ext cx="4467807" cy="3300676"/>
          </a:xfrm>
          <a:custGeom>
            <a:avLst/>
            <a:gdLst>
              <a:gd name="T0" fmla="*/ 4412 w 4949"/>
              <a:gd name="T1" fmla="*/ 0 h 3078"/>
              <a:gd name="T2" fmla="*/ 4949 w 4949"/>
              <a:gd name="T3" fmla="*/ 1539 h 3078"/>
              <a:gd name="T4" fmla="*/ 4412 w 4949"/>
              <a:gd name="T5" fmla="*/ 3078 h 3078"/>
              <a:gd name="T6" fmla="*/ 537 w 4949"/>
              <a:gd name="T7" fmla="*/ 3078 h 3078"/>
              <a:gd name="T8" fmla="*/ 0 w 4949"/>
              <a:gd name="T9" fmla="*/ 1539 h 3078"/>
              <a:gd name="T10" fmla="*/ 537 w 494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949" h="3078">
                <a:moveTo>
                  <a:pt x="4412" y="0"/>
                </a:moveTo>
                <a:cubicBezTo>
                  <a:pt x="4748" y="422"/>
                  <a:pt x="4949" y="957"/>
                  <a:pt x="4949" y="1539"/>
                </a:cubicBezTo>
                <a:cubicBezTo>
                  <a:pt x="4949" y="2121"/>
                  <a:pt x="4748" y="2656"/>
                  <a:pt x="4412" y="3078"/>
                </a:cubicBezTo>
                <a:moveTo>
                  <a:pt x="537" y="3078"/>
                </a:moveTo>
                <a:cubicBezTo>
                  <a:pt x="201" y="2656"/>
                  <a:pt x="0" y="2121"/>
                  <a:pt x="0" y="1539"/>
                </a:cubicBezTo>
                <a:cubicBezTo>
                  <a:pt x="0" y="957"/>
                  <a:pt x="201" y="422"/>
                  <a:pt x="53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5" name="Freeform 28"/>
          <p:cNvSpPr>
            <a:spLocks noEditPoints="1"/>
          </p:cNvSpPr>
          <p:nvPr/>
        </p:nvSpPr>
        <p:spPr bwMode="auto">
          <a:xfrm>
            <a:off x="1924300" y="699542"/>
            <a:ext cx="5297781" cy="3300676"/>
          </a:xfrm>
          <a:custGeom>
            <a:avLst/>
            <a:gdLst>
              <a:gd name="T0" fmla="*/ 5433 w 5869"/>
              <a:gd name="T1" fmla="*/ 0 h 3078"/>
              <a:gd name="T2" fmla="*/ 5869 w 5869"/>
              <a:gd name="T3" fmla="*/ 1539 h 3078"/>
              <a:gd name="T4" fmla="*/ 5433 w 5869"/>
              <a:gd name="T5" fmla="*/ 3078 h 3078"/>
              <a:gd name="T6" fmla="*/ 436 w 5869"/>
              <a:gd name="T7" fmla="*/ 3078 h 3078"/>
              <a:gd name="T8" fmla="*/ 0 w 5869"/>
              <a:gd name="T9" fmla="*/ 1539 h 3078"/>
              <a:gd name="T10" fmla="*/ 436 w 586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69" h="3078">
                <a:moveTo>
                  <a:pt x="5433" y="0"/>
                </a:moveTo>
                <a:cubicBezTo>
                  <a:pt x="5709" y="447"/>
                  <a:pt x="5869" y="974"/>
                  <a:pt x="5869" y="1539"/>
                </a:cubicBezTo>
                <a:cubicBezTo>
                  <a:pt x="5869" y="2103"/>
                  <a:pt x="5709" y="2631"/>
                  <a:pt x="5433" y="3078"/>
                </a:cubicBezTo>
                <a:moveTo>
                  <a:pt x="436" y="3078"/>
                </a:moveTo>
                <a:cubicBezTo>
                  <a:pt x="160" y="2631"/>
                  <a:pt x="0" y="2103"/>
                  <a:pt x="0" y="1539"/>
                </a:cubicBezTo>
                <a:cubicBezTo>
                  <a:pt x="0" y="974"/>
                  <a:pt x="160" y="447"/>
                  <a:pt x="436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6" name="Freeform 29"/>
          <p:cNvSpPr>
            <a:spLocks noEditPoints="1"/>
          </p:cNvSpPr>
          <p:nvPr/>
        </p:nvSpPr>
        <p:spPr bwMode="auto">
          <a:xfrm>
            <a:off x="1432510" y="699542"/>
            <a:ext cx="6281365" cy="3300676"/>
          </a:xfrm>
          <a:custGeom>
            <a:avLst/>
            <a:gdLst>
              <a:gd name="T0" fmla="*/ 6600 w 6959"/>
              <a:gd name="T1" fmla="*/ 0 h 3078"/>
              <a:gd name="T2" fmla="*/ 6959 w 6959"/>
              <a:gd name="T3" fmla="*/ 1539 h 3078"/>
              <a:gd name="T4" fmla="*/ 6600 w 6959"/>
              <a:gd name="T5" fmla="*/ 3078 h 3078"/>
              <a:gd name="T6" fmla="*/ 359 w 6959"/>
              <a:gd name="T7" fmla="*/ 3078 h 3078"/>
              <a:gd name="T8" fmla="*/ 0 w 6959"/>
              <a:gd name="T9" fmla="*/ 1539 h 3078"/>
              <a:gd name="T10" fmla="*/ 359 w 695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959" h="3078">
                <a:moveTo>
                  <a:pt x="6600" y="0"/>
                </a:moveTo>
                <a:cubicBezTo>
                  <a:pt x="6830" y="464"/>
                  <a:pt x="6959" y="986"/>
                  <a:pt x="6959" y="1539"/>
                </a:cubicBezTo>
                <a:cubicBezTo>
                  <a:pt x="6959" y="2092"/>
                  <a:pt x="6830" y="2614"/>
                  <a:pt x="6600" y="3078"/>
                </a:cubicBezTo>
                <a:moveTo>
                  <a:pt x="359" y="3078"/>
                </a:moveTo>
                <a:cubicBezTo>
                  <a:pt x="129" y="2614"/>
                  <a:pt x="0" y="2092"/>
                  <a:pt x="0" y="1539"/>
                </a:cubicBezTo>
                <a:cubicBezTo>
                  <a:pt x="0" y="986"/>
                  <a:pt x="129" y="464"/>
                  <a:pt x="359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7" name="Freeform 30"/>
          <p:cNvSpPr>
            <a:spLocks noEditPoints="1"/>
          </p:cNvSpPr>
          <p:nvPr/>
        </p:nvSpPr>
        <p:spPr bwMode="auto">
          <a:xfrm>
            <a:off x="849028" y="699542"/>
            <a:ext cx="7448329" cy="3300676"/>
          </a:xfrm>
          <a:custGeom>
            <a:avLst/>
            <a:gdLst>
              <a:gd name="T0" fmla="*/ 7954 w 8251"/>
              <a:gd name="T1" fmla="*/ 0 h 3078"/>
              <a:gd name="T2" fmla="*/ 8251 w 8251"/>
              <a:gd name="T3" fmla="*/ 1539 h 3078"/>
              <a:gd name="T4" fmla="*/ 7954 w 8251"/>
              <a:gd name="T5" fmla="*/ 3078 h 3078"/>
              <a:gd name="T6" fmla="*/ 297 w 8251"/>
              <a:gd name="T7" fmla="*/ 3078 h 3078"/>
              <a:gd name="T8" fmla="*/ 0 w 8251"/>
              <a:gd name="T9" fmla="*/ 1539 h 3078"/>
              <a:gd name="T10" fmla="*/ 297 w 8251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251" h="3078">
                <a:moveTo>
                  <a:pt x="7954" y="0"/>
                </a:moveTo>
                <a:cubicBezTo>
                  <a:pt x="8146" y="475"/>
                  <a:pt x="8251" y="995"/>
                  <a:pt x="8251" y="1539"/>
                </a:cubicBezTo>
                <a:cubicBezTo>
                  <a:pt x="8251" y="2083"/>
                  <a:pt x="8146" y="2602"/>
                  <a:pt x="7954" y="3078"/>
                </a:cubicBezTo>
                <a:moveTo>
                  <a:pt x="297" y="3078"/>
                </a:moveTo>
                <a:cubicBezTo>
                  <a:pt x="106" y="2602"/>
                  <a:pt x="0" y="2083"/>
                  <a:pt x="0" y="1539"/>
                </a:cubicBezTo>
                <a:cubicBezTo>
                  <a:pt x="0" y="995"/>
                  <a:pt x="106" y="475"/>
                  <a:pt x="29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707889" y="1438149"/>
            <a:ext cx="1728225" cy="1728000"/>
            <a:chOff x="1827622" y="1343919"/>
            <a:chExt cx="2304000" cy="2304000"/>
          </a:xfrm>
        </p:grpSpPr>
        <p:sp>
          <p:nvSpPr>
            <p:cNvPr id="9" name="椭圆 8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877481" y="1393778"/>
              <a:ext cx="2204282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 defTabSz="685800"/>
              <a:r>
                <a:rPr lang="zh-CN" altLang="en-US" sz="1400" b="1" dirty="0">
                  <a:solidFill>
                    <a:srgbClr val="00A7B7"/>
                  </a:solidFill>
                  <a:latin typeface="微软雅黑" panose="020B0503020204020204" charset="-122"/>
                  <a:ea typeface="微软雅黑" panose="020B0503020204020204" charset="-122"/>
                </a:rPr>
                <a:t>命令查找</a:t>
              </a:r>
            </a:p>
          </p:txBody>
        </p:sp>
      </p:grpSp>
      <p:sp>
        <p:nvSpPr>
          <p:cNvPr id="11" name="TextBox 26"/>
          <p:cNvSpPr txBox="1"/>
          <p:nvPr/>
        </p:nvSpPr>
        <p:spPr>
          <a:xfrm>
            <a:off x="3588552" y="3547419"/>
            <a:ext cx="1027882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A7B7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 </a:t>
            </a:r>
            <a:r>
              <a:rPr lang="zh-CN" altLang="en-US" sz="1000" kern="0" noProof="0" dirty="0">
                <a:solidFill>
                  <a:srgbClr val="00A7B7"/>
                </a:solidFill>
                <a:latin typeface="微软雅黑" panose="020B0503020204020204" charset="-122"/>
                <a:ea typeface="微软雅黑" panose="020B0503020204020204" charset="-122"/>
              </a:rPr>
              <a:t>命令搜索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srgbClr val="00A7B7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TextBox 27"/>
          <p:cNvSpPr txBox="1"/>
          <p:nvPr/>
        </p:nvSpPr>
        <p:spPr>
          <a:xfrm>
            <a:off x="4666884" y="3547419"/>
            <a:ext cx="985236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lvl="0"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A7B7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</a:t>
            </a:r>
            <a:r>
              <a:rPr lang="zh-CN" altLang="en-US" sz="1000" kern="0" dirty="0">
                <a:solidFill>
                  <a:srgbClr val="00A7B7"/>
                </a:solidFill>
                <a:latin typeface="微软雅黑" panose="020B0503020204020204" charset="-122"/>
                <a:ea typeface="微软雅黑" panose="020B0503020204020204" charset="-122"/>
              </a:rPr>
              <a:t>文件查找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11" grpId="0"/>
      <p:bldP spid="1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命令搜索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00" y="1241117"/>
            <a:ext cx="5511800" cy="1422400"/>
          </a:xfrm>
          <a:prstGeom prst="rect">
            <a:avLst/>
          </a:prstGeom>
        </p:spPr>
      </p:pic>
      <p:sp>
        <p:nvSpPr>
          <p:cNvPr id="149" name="文本框 148"/>
          <p:cNvSpPr txBox="1"/>
          <p:nvPr/>
        </p:nvSpPr>
        <p:spPr>
          <a:xfrm>
            <a:off x="2280827" y="3146323"/>
            <a:ext cx="45823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1800" b="1" dirty="0" err="1">
                <a:solidFill>
                  <a:schemeClr val="accent2"/>
                </a:solidFill>
              </a:rPr>
              <a:t>whereis</a:t>
            </a:r>
            <a:r>
              <a:rPr lang="en-GB" altLang="zh-CN" sz="1800" b="1" dirty="0"/>
              <a:t>  </a:t>
            </a:r>
            <a:r>
              <a:rPr lang="zh-CN" altLang="en-US" sz="1800" b="1" dirty="0"/>
              <a:t>搜索命令的位置和帮助文档的位置 </a:t>
            </a:r>
            <a:endParaRPr lang="en-US" altLang="zh-CN" sz="1800" b="1" dirty="0"/>
          </a:p>
          <a:p>
            <a:r>
              <a:rPr lang="en-GB" altLang="zh-CN" sz="1800" b="1" dirty="0">
                <a:solidFill>
                  <a:schemeClr val="accent2"/>
                </a:solidFill>
              </a:rPr>
              <a:t>which</a:t>
            </a:r>
            <a:r>
              <a:rPr lang="en-GB" altLang="zh-CN" sz="1800" b="1" dirty="0"/>
              <a:t>      </a:t>
            </a:r>
            <a:r>
              <a:rPr lang="zh-CN" altLang="en-US" sz="1800" b="1" dirty="0"/>
              <a:t>搜索位置和命令的别名</a:t>
            </a:r>
          </a:p>
          <a:p>
            <a:endParaRPr kumimoji="1" lang="zh-CN" altLang="en-US" sz="1800" b="1" dirty="0"/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find 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命令</a:t>
            </a:r>
          </a:p>
        </p:txBody>
      </p:sp>
      <p:sp>
        <p:nvSpPr>
          <p:cNvPr id="182" name="文本框 140"/>
          <p:cNvSpPr txBox="1"/>
          <p:nvPr/>
        </p:nvSpPr>
        <p:spPr>
          <a:xfrm>
            <a:off x="1312218" y="1234528"/>
            <a:ext cx="68428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7030A0"/>
                </a:solidFill>
                <a:latin typeface="+mn-ea"/>
              </a:rPr>
              <a:t>find </a:t>
            </a:r>
            <a:r>
              <a:rPr lang="zh-CN" altLang="en-US" sz="2000" b="1" dirty="0">
                <a:solidFill>
                  <a:srgbClr val="7030A0"/>
                </a:solidFill>
                <a:latin typeface="+mn-ea"/>
              </a:rPr>
              <a:t>命令格式：</a:t>
            </a:r>
            <a:r>
              <a:rPr lang="en-US" altLang="zh-CN" sz="2000" b="1" dirty="0">
                <a:solidFill>
                  <a:srgbClr val="7030A0"/>
                </a:solidFill>
                <a:latin typeface="黑体" panose="02010609060101010101" charset="-122"/>
                <a:ea typeface="黑体" panose="02010609060101010101" charset="-122"/>
              </a:rPr>
              <a:t>find</a:t>
            </a:r>
            <a:r>
              <a:rPr lang="en-US" altLang="zh-CN" sz="2000" b="1" dirty="0">
                <a:solidFill>
                  <a:srgbClr val="7030A0"/>
                </a:solidFill>
                <a:latin typeface="+mn-ea"/>
              </a:rPr>
              <a:t> [-path] -options</a:t>
            </a:r>
            <a:endParaRPr lang="zh-CN" altLang="en-US" sz="2000" b="1" dirty="0">
              <a:solidFill>
                <a:srgbClr val="7030A0"/>
              </a:solidFill>
              <a:latin typeface="+mn-ea"/>
            </a:endParaRPr>
          </a:p>
        </p:txBody>
      </p:sp>
      <p:sp>
        <p:nvSpPr>
          <p:cNvPr id="183" name="文本框 141"/>
          <p:cNvSpPr txBox="1"/>
          <p:nvPr/>
        </p:nvSpPr>
        <p:spPr>
          <a:xfrm>
            <a:off x="1312218" y="2024638"/>
            <a:ext cx="616411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path :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要查找的目录，默认是当前目录</a:t>
            </a:r>
          </a:p>
          <a:p>
            <a:pPr algn="just"/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option:</a:t>
            </a:r>
          </a:p>
          <a:p>
            <a:pPr algn="just"/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-name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按文件名的某种规则的查找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type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按文件类型查找  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f 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普通文件   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l 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符号连接   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d 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size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按文件大小查找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exec&lt;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执行指令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&gt;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假设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find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指令的回传值为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True</a:t>
            </a:r>
            <a:r>
              <a:rPr lang="zh-CN" altLang="en-GB" sz="1200" b="1" dirty="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就执行该指令； 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print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假设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find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指令的回传值为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Ture</a:t>
            </a:r>
            <a:r>
              <a:rPr lang="zh-CN" altLang="en-GB" sz="1200" b="1" dirty="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就将文件或目录名称列出到标准输出。格式为每列一个名称，每个名称前皆有“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./”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字符串</a:t>
            </a:r>
          </a:p>
          <a:p>
            <a:pPr algn="just"/>
            <a:endParaRPr lang="zh-CN" altLang="en-US" sz="12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just"/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通配符：</a:t>
            </a:r>
          </a:p>
          <a:p>
            <a:pPr algn="just"/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*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匹配任意内容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?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匹配任意一个字符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[]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匹配任意一个中括号内的字符</a:t>
            </a: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2" grpId="0"/>
      <p:bldP spid="18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 err="1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xargs</a:t>
            </a:r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命令</a:t>
            </a:r>
          </a:p>
        </p:txBody>
      </p:sp>
      <p:sp>
        <p:nvSpPr>
          <p:cNvPr id="182" name="文本框 140"/>
          <p:cNvSpPr txBox="1"/>
          <p:nvPr/>
        </p:nvSpPr>
        <p:spPr>
          <a:xfrm>
            <a:off x="1272889" y="1637651"/>
            <a:ext cx="68428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7030A0"/>
                </a:solidFill>
                <a:latin typeface="+mn-ea"/>
              </a:rPr>
              <a:t>find ./ -type f -name ‘*.txt’ –print</a:t>
            </a:r>
            <a:r>
              <a:rPr lang="zh-CN" altLang="en-US" sz="2000" b="1" dirty="0">
                <a:solidFill>
                  <a:srgbClr val="7030A0"/>
                </a:solidFill>
                <a:latin typeface="+mn-ea"/>
              </a:rPr>
              <a:t> </a:t>
            </a:r>
            <a:r>
              <a:rPr lang="en-US" altLang="zh-CN" sz="2000" b="1" dirty="0">
                <a:solidFill>
                  <a:srgbClr val="7030A0"/>
                </a:solidFill>
                <a:latin typeface="+mn-ea"/>
              </a:rPr>
              <a:t>|</a:t>
            </a:r>
            <a:r>
              <a:rPr lang="zh-CN" altLang="en-US" sz="2000" b="1" dirty="0">
                <a:solidFill>
                  <a:srgbClr val="7030A0"/>
                </a:solidFill>
                <a:latin typeface="+mn-ea"/>
              </a:rPr>
              <a:t> </a:t>
            </a:r>
            <a:r>
              <a:rPr lang="en-US" altLang="zh-CN" sz="2000" b="1" dirty="0" err="1">
                <a:solidFill>
                  <a:srgbClr val="7030A0"/>
                </a:solidFill>
                <a:latin typeface="+mn-ea"/>
              </a:rPr>
              <a:t>xargs</a:t>
            </a:r>
            <a:r>
              <a:rPr lang="en-US" altLang="zh-CN" sz="2000" b="1" dirty="0">
                <a:solidFill>
                  <a:srgbClr val="7030A0"/>
                </a:solidFill>
                <a:latin typeface="+mn-ea"/>
              </a:rPr>
              <a:t> rm</a:t>
            </a:r>
            <a:endParaRPr lang="zh-CN" altLang="en-US" sz="2000" b="1" dirty="0">
              <a:solidFill>
                <a:srgbClr val="7030A0"/>
              </a:solidFill>
              <a:latin typeface="+mn-ea"/>
            </a:endParaRPr>
          </a:p>
        </p:txBody>
      </p:sp>
      <p:sp>
        <p:nvSpPr>
          <p:cNvPr id="183" name="文本框 141"/>
          <p:cNvSpPr txBox="1"/>
          <p:nvPr/>
        </p:nvSpPr>
        <p:spPr>
          <a:xfrm>
            <a:off x="1489941" y="2677866"/>
            <a:ext cx="61641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altLang="zh-CN" sz="1200" b="1" dirty="0">
                <a:solidFill>
                  <a:srgbClr val="6E4180"/>
                </a:solidFill>
                <a:latin typeface="微软雅黑" panose="020B0503020204020204" charset="-122"/>
                <a:ea typeface="微软雅黑" panose="020B0503020204020204" charset="-122"/>
              </a:rPr>
              <a:t>find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 命令可以把匹配到的文件传递给 </a:t>
            </a:r>
            <a:r>
              <a:rPr lang="en-GB" altLang="zh-CN" sz="1200" b="1" dirty="0" err="1">
                <a:solidFill>
                  <a:srgbClr val="6E4180"/>
                </a:solidFill>
                <a:latin typeface="微软雅黑" panose="020B0503020204020204" charset="-122"/>
                <a:ea typeface="微软雅黑" panose="020B0503020204020204" charset="-122"/>
              </a:rPr>
              <a:t>xargs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  命令执行</a:t>
            </a: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2" grpId="0"/>
      <p:bldP spid="18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grep </a:t>
            </a:r>
            <a:r>
              <a:rPr lang="zh-CN" altLang="en-US" sz="1800" b="1" dirty="0">
                <a:solidFill>
                  <a:srgbClr val="6C407D"/>
                </a:solidFill>
                <a:latin typeface="微软雅黑" panose="020B0503020204020204" charset="-122"/>
                <a:ea typeface="微软雅黑" panose="020B0503020204020204" charset="-122"/>
              </a:rPr>
              <a:t>命令</a:t>
            </a:r>
          </a:p>
        </p:txBody>
      </p:sp>
      <p:sp>
        <p:nvSpPr>
          <p:cNvPr id="182" name="文本框 140"/>
          <p:cNvSpPr txBox="1"/>
          <p:nvPr/>
        </p:nvSpPr>
        <p:spPr>
          <a:xfrm>
            <a:off x="1312218" y="1234528"/>
            <a:ext cx="68428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7030A0"/>
                </a:solidFill>
                <a:latin typeface="+mn-ea"/>
              </a:rPr>
              <a:t>grep </a:t>
            </a:r>
            <a:r>
              <a:rPr lang="zh-CN" altLang="en-US" sz="2000" b="1" dirty="0">
                <a:solidFill>
                  <a:srgbClr val="7030A0"/>
                </a:solidFill>
                <a:latin typeface="+mn-ea"/>
              </a:rPr>
              <a:t>命令格式：</a:t>
            </a:r>
            <a:r>
              <a:rPr lang="en-US" altLang="zh-CN" sz="2000" b="1" dirty="0">
                <a:solidFill>
                  <a:srgbClr val="7030A0"/>
                </a:solidFill>
                <a:latin typeface="黑体" panose="02010609060101010101" charset="-122"/>
                <a:ea typeface="黑体" panose="02010609060101010101" charset="-122"/>
              </a:rPr>
              <a:t>grep</a:t>
            </a:r>
            <a:r>
              <a:rPr lang="en-US" altLang="zh-CN" sz="2000" b="1" dirty="0">
                <a:solidFill>
                  <a:srgbClr val="7030A0"/>
                </a:solidFill>
                <a:latin typeface="+mn-ea"/>
              </a:rPr>
              <a:t> –options file</a:t>
            </a:r>
            <a:endParaRPr lang="zh-CN" altLang="en-US" sz="2000" b="1" dirty="0">
              <a:solidFill>
                <a:srgbClr val="7030A0"/>
              </a:solidFill>
              <a:latin typeface="+mn-ea"/>
            </a:endParaRPr>
          </a:p>
        </p:txBody>
      </p:sp>
      <p:sp>
        <p:nvSpPr>
          <p:cNvPr id="183" name="文本框 141"/>
          <p:cNvSpPr txBox="1"/>
          <p:nvPr/>
        </p:nvSpPr>
        <p:spPr>
          <a:xfrm>
            <a:off x="1312218" y="2035450"/>
            <a:ext cx="6164117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-c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计算符合范本样式的列数。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E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将范本样式为延伸的普通表示法来使用，意味着使用能使用扩展正则表达式。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en-GB" altLang="zh-CN" sz="1200" b="1" dirty="0" err="1">
                <a:latin typeface="微软雅黑" panose="020B0503020204020204" charset="-122"/>
                <a:ea typeface="微软雅黑" panose="020B0503020204020204" charset="-122"/>
              </a:rPr>
              <a:t>i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忽略字符大小写的差别。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n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在显示符合范本样式的那一列之前，标示出该列的编号。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s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不显示错误信息。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v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反转查找。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-w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只显示全字符合的列。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x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只显示全列符合的列。</a:t>
            </a:r>
          </a:p>
          <a:p>
            <a:pPr algn="just"/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en-GB" altLang="zh-CN" sz="1200" b="1" dirty="0">
                <a:latin typeface="微软雅黑" panose="020B0503020204020204" charset="-122"/>
                <a:ea typeface="微软雅黑" panose="020B0503020204020204" charset="-122"/>
              </a:rPr>
              <a:t>o 	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</a:rPr>
              <a:t>只输出文件中匹配到的部分。</a:t>
            </a: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2" grpId="0"/>
      <p:bldP spid="18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567908" y="-879297"/>
            <a:ext cx="1756222" cy="1756222"/>
            <a:chOff x="2894659" y="1465288"/>
            <a:chExt cx="1727827" cy="1727827"/>
          </a:xfrm>
        </p:grpSpPr>
        <p:grpSp>
          <p:nvGrpSpPr>
            <p:cNvPr id="5" name="组合 4"/>
            <p:cNvGrpSpPr/>
            <p:nvPr/>
          </p:nvGrpSpPr>
          <p:grpSpPr>
            <a:xfrm rot="1771504">
              <a:off x="2914532" y="1485269"/>
              <a:ext cx="1688083" cy="1687866"/>
              <a:chOff x="1827622" y="1343919"/>
              <a:chExt cx="2304000" cy="2304000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1827622" y="1343919"/>
                <a:ext cx="2304000" cy="2304000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>
                <a:outerShdw blurRad="254000" dist="241300" dir="7800000" sx="85000" sy="85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514350"/>
                <a:endParaRPr lang="zh-CN" altLang="en-US" sz="105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877481" y="1393778"/>
                <a:ext cx="2204282" cy="220428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rgbClr val="FEFEFE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514350"/>
                <a:endParaRPr lang="zh-CN" altLang="en-US" sz="105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  <p:sp>
          <p:nvSpPr>
            <p:cNvPr id="6" name="流程图: 联系 5"/>
            <p:cNvSpPr/>
            <p:nvPr/>
          </p:nvSpPr>
          <p:spPr>
            <a:xfrm>
              <a:off x="2894659" y="1465288"/>
              <a:ext cx="1727827" cy="1727827"/>
            </a:xfrm>
            <a:prstGeom prst="flowChartConnector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 rot="1771504">
            <a:off x="3575961" y="378943"/>
            <a:ext cx="272244" cy="272209"/>
            <a:chOff x="1827622" y="1343919"/>
            <a:chExt cx="2304000" cy="2304000"/>
          </a:xfrm>
        </p:grpSpPr>
        <p:sp>
          <p:nvSpPr>
            <p:cNvPr id="10" name="椭圆 9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 rot="1771504">
            <a:off x="5177750" y="37315"/>
            <a:ext cx="272244" cy="272209"/>
            <a:chOff x="1827622" y="1343919"/>
            <a:chExt cx="2304000" cy="2304000"/>
          </a:xfrm>
        </p:grpSpPr>
        <p:sp>
          <p:nvSpPr>
            <p:cNvPr id="13" name="椭圆 12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 rot="1771504">
            <a:off x="4219534" y="449833"/>
            <a:ext cx="216832" cy="216804"/>
            <a:chOff x="1827622" y="1343919"/>
            <a:chExt cx="2304000" cy="2304000"/>
          </a:xfrm>
        </p:grpSpPr>
        <p:sp>
          <p:nvSpPr>
            <p:cNvPr id="16" name="椭圆 15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 rot="1771504">
            <a:off x="4695050" y="474507"/>
            <a:ext cx="402249" cy="402197"/>
            <a:chOff x="1827622" y="1343919"/>
            <a:chExt cx="2304000" cy="2304000"/>
          </a:xfrm>
        </p:grpSpPr>
        <p:sp>
          <p:nvSpPr>
            <p:cNvPr id="19" name="椭圆 18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 rot="1771504">
            <a:off x="3507274" y="-102313"/>
            <a:ext cx="166140" cy="166119"/>
            <a:chOff x="1827622" y="1343919"/>
            <a:chExt cx="2304000" cy="2304000"/>
          </a:xfrm>
        </p:grpSpPr>
        <p:sp>
          <p:nvSpPr>
            <p:cNvPr id="22" name="椭圆 21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 rot="1771504">
            <a:off x="3898802" y="816765"/>
            <a:ext cx="202768" cy="202742"/>
            <a:chOff x="1827622" y="1343919"/>
            <a:chExt cx="2304000" cy="2304000"/>
          </a:xfrm>
        </p:grpSpPr>
        <p:sp>
          <p:nvSpPr>
            <p:cNvPr id="25" name="椭圆 24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3938055" y="-4064"/>
            <a:ext cx="1090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00A7B7"/>
                </a:solidFill>
                <a:latin typeface="黑体" panose="02010609060101010101" charset="-122"/>
                <a:ea typeface="黑体" panose="02010609060101010101" charset="-122"/>
              </a:rPr>
              <a:t>目 录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1786895" y="1852418"/>
            <a:ext cx="762943" cy="762943"/>
            <a:chOff x="1254722" y="1864234"/>
            <a:chExt cx="762943" cy="762943"/>
          </a:xfrm>
        </p:grpSpPr>
        <p:grpSp>
          <p:nvGrpSpPr>
            <p:cNvPr id="29" name="组合 28"/>
            <p:cNvGrpSpPr/>
            <p:nvPr/>
          </p:nvGrpSpPr>
          <p:grpSpPr>
            <a:xfrm>
              <a:off x="1254722" y="1864234"/>
              <a:ext cx="762943" cy="762943"/>
              <a:chOff x="2894659" y="1465288"/>
              <a:chExt cx="1727827" cy="1727827"/>
            </a:xfrm>
          </p:grpSpPr>
          <p:grpSp>
            <p:nvGrpSpPr>
              <p:cNvPr id="31" name="组合 30"/>
              <p:cNvGrpSpPr/>
              <p:nvPr/>
            </p:nvGrpSpPr>
            <p:grpSpPr>
              <a:xfrm rot="1771504">
                <a:off x="2914532" y="1485269"/>
                <a:ext cx="1688083" cy="1687866"/>
                <a:chOff x="1827622" y="1343919"/>
                <a:chExt cx="2304000" cy="2304000"/>
              </a:xfrm>
            </p:grpSpPr>
            <p:sp>
              <p:nvSpPr>
                <p:cNvPr id="33" name="椭圆 32"/>
                <p:cNvSpPr/>
                <p:nvPr/>
              </p:nvSpPr>
              <p:spPr>
                <a:xfrm>
                  <a:off x="1827622" y="1343919"/>
                  <a:ext cx="2304000" cy="2304000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ln w="12700">
                  <a:noFill/>
                </a:ln>
                <a:effectLst>
                  <a:outerShdw blurRad="254000" dist="241300" dir="7800000" sx="85000" sy="85000" algn="tr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514350"/>
                  <a:endParaRPr lang="zh-CN" altLang="en-US" sz="1050" b="1">
                    <a:solidFill>
                      <a:srgbClr val="00B7CA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34" name="椭圆 33"/>
                <p:cNvSpPr/>
                <p:nvPr/>
              </p:nvSpPr>
              <p:spPr>
                <a:xfrm>
                  <a:off x="1877481" y="1393778"/>
                  <a:ext cx="2204282" cy="220428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rgbClr val="FEFEFE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514350"/>
                  <a:endParaRPr lang="zh-CN" altLang="en-US" sz="1050" b="1">
                    <a:solidFill>
                      <a:srgbClr val="00B7CA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sp>
            <p:nvSpPr>
              <p:cNvPr id="32" name="流程图: 联系 31"/>
              <p:cNvSpPr/>
              <p:nvPr/>
            </p:nvSpPr>
            <p:spPr>
              <a:xfrm>
                <a:off x="2894659" y="1465288"/>
                <a:ext cx="1727827" cy="1727827"/>
              </a:xfrm>
              <a:prstGeom prst="flowChartConnector">
                <a:avLst/>
              </a:prstGeom>
              <a:noFill/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solidFill>
                    <a:srgbClr val="00B7CA"/>
                  </a:solidFill>
                </a:endParaRPr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1378895" y="2045650"/>
              <a:ext cx="52647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srgbClr val="F4515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01</a:t>
              </a:r>
              <a:endParaRPr lang="zh-CN" altLang="en-US" sz="2000" b="1" dirty="0">
                <a:solidFill>
                  <a:srgbClr val="F45159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3291192" y="1852418"/>
            <a:ext cx="762943" cy="762943"/>
            <a:chOff x="2705448" y="1864234"/>
            <a:chExt cx="762943" cy="762943"/>
          </a:xfrm>
        </p:grpSpPr>
        <p:grpSp>
          <p:nvGrpSpPr>
            <p:cNvPr id="36" name="组合 35"/>
            <p:cNvGrpSpPr/>
            <p:nvPr/>
          </p:nvGrpSpPr>
          <p:grpSpPr>
            <a:xfrm>
              <a:off x="2705448" y="1864234"/>
              <a:ext cx="762943" cy="762943"/>
              <a:chOff x="2894659" y="1465288"/>
              <a:chExt cx="1727827" cy="1727827"/>
            </a:xfrm>
          </p:grpSpPr>
          <p:grpSp>
            <p:nvGrpSpPr>
              <p:cNvPr id="38" name="组合 37"/>
              <p:cNvGrpSpPr/>
              <p:nvPr/>
            </p:nvGrpSpPr>
            <p:grpSpPr>
              <a:xfrm rot="1771504">
                <a:off x="2914532" y="1485269"/>
                <a:ext cx="1688083" cy="1687866"/>
                <a:chOff x="1827622" y="1343919"/>
                <a:chExt cx="2304000" cy="2304000"/>
              </a:xfrm>
            </p:grpSpPr>
            <p:sp>
              <p:nvSpPr>
                <p:cNvPr id="40" name="椭圆 39"/>
                <p:cNvSpPr/>
                <p:nvPr/>
              </p:nvSpPr>
              <p:spPr>
                <a:xfrm>
                  <a:off x="1827622" y="1343919"/>
                  <a:ext cx="2304000" cy="2304000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ln w="12700">
                  <a:noFill/>
                </a:ln>
                <a:effectLst>
                  <a:outerShdw blurRad="254000" dist="241300" dir="7800000" sx="85000" sy="85000" algn="tr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514350"/>
                  <a:endParaRPr lang="zh-CN" altLang="en-US" sz="1050" b="1">
                    <a:solidFill>
                      <a:srgbClr val="FFB757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41" name="椭圆 40"/>
                <p:cNvSpPr/>
                <p:nvPr/>
              </p:nvSpPr>
              <p:spPr>
                <a:xfrm>
                  <a:off x="1877481" y="1393778"/>
                  <a:ext cx="2204282" cy="220428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rgbClr val="FEFEFE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514350"/>
                  <a:endParaRPr lang="zh-CN" altLang="en-US" sz="1050" b="1">
                    <a:solidFill>
                      <a:srgbClr val="FFB757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sp>
            <p:nvSpPr>
              <p:cNvPr id="39" name="流程图: 联系 38"/>
              <p:cNvSpPr/>
              <p:nvPr/>
            </p:nvSpPr>
            <p:spPr>
              <a:xfrm>
                <a:off x="2894659" y="1465288"/>
                <a:ext cx="1727827" cy="1727827"/>
              </a:xfrm>
              <a:prstGeom prst="flowChartConnector">
                <a:avLst/>
              </a:prstGeom>
              <a:noFill/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solidFill>
                    <a:srgbClr val="FFB757"/>
                  </a:solidFill>
                </a:endParaRPr>
              </a:p>
            </p:txBody>
          </p:sp>
        </p:grpSp>
        <p:sp>
          <p:nvSpPr>
            <p:cNvPr id="37" name="文本框 36"/>
            <p:cNvSpPr txBox="1"/>
            <p:nvPr/>
          </p:nvSpPr>
          <p:spPr>
            <a:xfrm>
              <a:off x="2824946" y="2053130"/>
              <a:ext cx="52647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srgbClr val="FFA538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02</a:t>
              </a:r>
              <a:endParaRPr lang="zh-CN" altLang="en-US" sz="2000" b="1" dirty="0">
                <a:solidFill>
                  <a:srgbClr val="FFA538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801708" y="1846024"/>
            <a:ext cx="762943" cy="762943"/>
            <a:chOff x="4132381" y="1864234"/>
            <a:chExt cx="762943" cy="762943"/>
          </a:xfrm>
        </p:grpSpPr>
        <p:grpSp>
          <p:nvGrpSpPr>
            <p:cNvPr id="43" name="组合 42"/>
            <p:cNvGrpSpPr/>
            <p:nvPr/>
          </p:nvGrpSpPr>
          <p:grpSpPr>
            <a:xfrm>
              <a:off x="4132381" y="1864234"/>
              <a:ext cx="762943" cy="762943"/>
              <a:chOff x="2894659" y="1465288"/>
              <a:chExt cx="1727827" cy="1727827"/>
            </a:xfrm>
          </p:grpSpPr>
          <p:grpSp>
            <p:nvGrpSpPr>
              <p:cNvPr id="45" name="组合 44"/>
              <p:cNvGrpSpPr/>
              <p:nvPr/>
            </p:nvGrpSpPr>
            <p:grpSpPr>
              <a:xfrm rot="1771504">
                <a:off x="2914532" y="1485269"/>
                <a:ext cx="1688083" cy="1687866"/>
                <a:chOff x="1827622" y="1343919"/>
                <a:chExt cx="2304000" cy="2304000"/>
              </a:xfrm>
            </p:grpSpPr>
            <p:sp>
              <p:nvSpPr>
                <p:cNvPr id="47" name="椭圆 46"/>
                <p:cNvSpPr/>
                <p:nvPr/>
              </p:nvSpPr>
              <p:spPr>
                <a:xfrm>
                  <a:off x="1827622" y="1343919"/>
                  <a:ext cx="2304000" cy="2304000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ln w="12700">
                  <a:noFill/>
                </a:ln>
                <a:effectLst>
                  <a:outerShdw blurRad="254000" dist="241300" dir="7800000" sx="85000" sy="85000" algn="tr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514350"/>
                  <a:endParaRPr lang="zh-CN" altLang="en-US" sz="1050" b="1">
                    <a:solidFill>
                      <a:srgbClr val="FF0000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48" name="椭圆 47"/>
                <p:cNvSpPr/>
                <p:nvPr/>
              </p:nvSpPr>
              <p:spPr>
                <a:xfrm>
                  <a:off x="1877481" y="1393778"/>
                  <a:ext cx="2204282" cy="220428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rgbClr val="FEFEFE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514350"/>
                  <a:endParaRPr lang="zh-CN" altLang="en-US" sz="1050" b="1">
                    <a:solidFill>
                      <a:srgbClr val="FF0000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sp>
            <p:nvSpPr>
              <p:cNvPr id="46" name="流程图: 联系 45"/>
              <p:cNvSpPr/>
              <p:nvPr/>
            </p:nvSpPr>
            <p:spPr>
              <a:xfrm>
                <a:off x="2894659" y="1465288"/>
                <a:ext cx="1727827" cy="1727827"/>
              </a:xfrm>
              <a:prstGeom prst="flowChartConnector">
                <a:avLst/>
              </a:prstGeom>
              <a:noFill/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4247986" y="2048949"/>
              <a:ext cx="52647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srgbClr val="6C407D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03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266004" y="1846024"/>
            <a:ext cx="762943" cy="762943"/>
            <a:chOff x="5617616" y="1872229"/>
            <a:chExt cx="762943" cy="762943"/>
          </a:xfrm>
        </p:grpSpPr>
        <p:grpSp>
          <p:nvGrpSpPr>
            <p:cNvPr id="50" name="组合 49"/>
            <p:cNvGrpSpPr/>
            <p:nvPr/>
          </p:nvGrpSpPr>
          <p:grpSpPr>
            <a:xfrm>
              <a:off x="5617616" y="1872229"/>
              <a:ext cx="762943" cy="762943"/>
              <a:chOff x="2894659" y="1465288"/>
              <a:chExt cx="1727827" cy="1727827"/>
            </a:xfrm>
          </p:grpSpPr>
          <p:grpSp>
            <p:nvGrpSpPr>
              <p:cNvPr id="52" name="组合 51"/>
              <p:cNvGrpSpPr/>
              <p:nvPr/>
            </p:nvGrpSpPr>
            <p:grpSpPr>
              <a:xfrm rot="1771504">
                <a:off x="2914532" y="1485269"/>
                <a:ext cx="1688083" cy="1687866"/>
                <a:chOff x="1827622" y="1343919"/>
                <a:chExt cx="2304000" cy="2304000"/>
              </a:xfrm>
            </p:grpSpPr>
            <p:sp>
              <p:nvSpPr>
                <p:cNvPr id="54" name="椭圆 53"/>
                <p:cNvSpPr/>
                <p:nvPr/>
              </p:nvSpPr>
              <p:spPr>
                <a:xfrm>
                  <a:off x="1827622" y="1343919"/>
                  <a:ext cx="2304000" cy="2304000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ln w="12700">
                  <a:noFill/>
                </a:ln>
                <a:effectLst>
                  <a:outerShdw blurRad="254000" dist="241300" dir="7800000" sx="85000" sy="85000" algn="tr" rotWithShape="0">
                    <a:prstClr val="black">
                      <a:alpha val="3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514350"/>
                  <a:endParaRPr lang="zh-CN" altLang="en-US" sz="1050" b="1">
                    <a:solidFill>
                      <a:srgbClr val="FF0000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55" name="椭圆 54"/>
                <p:cNvSpPr/>
                <p:nvPr/>
              </p:nvSpPr>
              <p:spPr>
                <a:xfrm>
                  <a:off x="1877481" y="1393778"/>
                  <a:ext cx="2204282" cy="220428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rgbClr val="FEFEFE"/>
                    </a:gs>
                  </a:gsLst>
                  <a:path path="circle">
                    <a:fillToRect l="100000" b="100000"/>
                  </a:path>
                  <a:tileRect t="-100000" r="-100000"/>
                </a:gra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514350"/>
                  <a:endParaRPr lang="zh-CN" altLang="en-US" sz="1050" b="1">
                    <a:solidFill>
                      <a:srgbClr val="FF0000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sp>
            <p:nvSpPr>
              <p:cNvPr id="53" name="流程图: 联系 52"/>
              <p:cNvSpPr/>
              <p:nvPr/>
            </p:nvSpPr>
            <p:spPr>
              <a:xfrm>
                <a:off x="2894659" y="1465288"/>
                <a:ext cx="1727827" cy="1727827"/>
              </a:xfrm>
              <a:prstGeom prst="flowChartConnector">
                <a:avLst/>
              </a:prstGeom>
              <a:noFill/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/>
              </a:p>
            </p:txBody>
          </p:sp>
        </p:grpSp>
        <p:sp>
          <p:nvSpPr>
            <p:cNvPr id="51" name="文本框 50"/>
            <p:cNvSpPr txBox="1"/>
            <p:nvPr/>
          </p:nvSpPr>
          <p:spPr>
            <a:xfrm>
              <a:off x="5735850" y="2053130"/>
              <a:ext cx="526473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srgbClr val="00A7B7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04</a:t>
              </a:r>
              <a:endParaRPr lang="zh-CN" altLang="en-US" sz="2000" b="1" dirty="0">
                <a:solidFill>
                  <a:srgbClr val="00A7B7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629113" y="3091476"/>
            <a:ext cx="1107240" cy="629113"/>
            <a:chOff x="1096942" y="3103294"/>
            <a:chExt cx="1107240" cy="629113"/>
          </a:xfrm>
        </p:grpSpPr>
        <p:sp>
          <p:nvSpPr>
            <p:cNvPr id="57" name="文本框 56"/>
            <p:cNvSpPr txBox="1"/>
            <p:nvPr/>
          </p:nvSpPr>
          <p:spPr>
            <a:xfrm>
              <a:off x="1096942" y="3103294"/>
              <a:ext cx="108522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b="1" dirty="0">
                  <a:solidFill>
                    <a:srgbClr val="F45159"/>
                  </a:solidFill>
                  <a:latin typeface="微软雅黑" panose="020B0503020204020204" charset="-122"/>
                  <a:ea typeface="微软雅黑" panose="020B0503020204020204" charset="-122"/>
                </a:rPr>
                <a:t>Ubuntu</a:t>
              </a:r>
              <a:r>
                <a:rPr lang="zh-CN" altLang="en-US" sz="1100" b="1" dirty="0">
                  <a:solidFill>
                    <a:srgbClr val="F45159"/>
                  </a:solidFill>
                  <a:latin typeface="微软雅黑" panose="020B0503020204020204" charset="-122"/>
                  <a:ea typeface="微软雅黑" panose="020B0503020204020204" charset="-122"/>
                </a:rPr>
                <a:t>软件管理</a:t>
              </a: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096942" y="3470797"/>
              <a:ext cx="110724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2606089" y="3089168"/>
            <a:ext cx="2133141" cy="630655"/>
            <a:chOff x="2020347" y="3100986"/>
            <a:chExt cx="2133141" cy="630655"/>
          </a:xfrm>
        </p:grpSpPr>
        <p:sp>
          <p:nvSpPr>
            <p:cNvPr id="60" name="文本框 59"/>
            <p:cNvSpPr txBox="1"/>
            <p:nvPr/>
          </p:nvSpPr>
          <p:spPr>
            <a:xfrm>
              <a:off x="2020347" y="3100986"/>
              <a:ext cx="213314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rgbClr val="FFA538"/>
                  </a:solidFill>
                  <a:latin typeface="微软雅黑" panose="020B0503020204020204" charset="-122"/>
                  <a:ea typeface="微软雅黑" panose="020B0503020204020204" charset="-122"/>
                </a:rPr>
                <a:t>用户与权限管理</a:t>
              </a: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504237" y="3470031"/>
              <a:ext cx="116535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4161872" y="3080392"/>
            <a:ext cx="2133141" cy="639431"/>
            <a:chOff x="3468681" y="3092210"/>
            <a:chExt cx="2133141" cy="639431"/>
          </a:xfrm>
        </p:grpSpPr>
        <p:sp>
          <p:nvSpPr>
            <p:cNvPr id="63" name="文本框 62"/>
            <p:cNvSpPr txBox="1"/>
            <p:nvPr/>
          </p:nvSpPr>
          <p:spPr>
            <a:xfrm>
              <a:off x="3468681" y="3092210"/>
              <a:ext cx="213314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rgbClr val="6C407D"/>
                  </a:solidFill>
                  <a:latin typeface="微软雅黑" panose="020B0503020204020204" charset="-122"/>
                  <a:ea typeface="微软雅黑" panose="020B0503020204020204" charset="-122"/>
                </a:rPr>
                <a:t>文件编辑</a:t>
              </a:r>
              <a:r>
                <a:rPr lang="en-US" altLang="zh-CN" sz="1100" b="1" dirty="0">
                  <a:solidFill>
                    <a:srgbClr val="6C407D"/>
                  </a:solidFill>
                  <a:latin typeface="微软雅黑" panose="020B0503020204020204" charset="-122"/>
                  <a:ea typeface="微软雅黑" panose="020B0503020204020204" charset="-122"/>
                </a:rPr>
                <a:t>-Vim</a:t>
              </a:r>
              <a:r>
                <a:rPr lang="zh-CN" altLang="en-US" sz="1100" b="1" dirty="0">
                  <a:solidFill>
                    <a:srgbClr val="6C407D"/>
                  </a:solidFill>
                  <a:latin typeface="微软雅黑" panose="020B0503020204020204" charset="-122"/>
                  <a:ea typeface="微软雅黑" panose="020B0503020204020204" charset="-122"/>
                </a:rPr>
                <a:t>使用</a:t>
              </a: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3928539" y="3470031"/>
              <a:ext cx="116535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5668668" y="3073998"/>
            <a:ext cx="2133141" cy="638090"/>
            <a:chOff x="4999811" y="3100203"/>
            <a:chExt cx="2133141" cy="638090"/>
          </a:xfrm>
        </p:grpSpPr>
        <p:sp>
          <p:nvSpPr>
            <p:cNvPr id="66" name="文本框 65"/>
            <p:cNvSpPr txBox="1"/>
            <p:nvPr/>
          </p:nvSpPr>
          <p:spPr>
            <a:xfrm>
              <a:off x="4999811" y="3100203"/>
              <a:ext cx="213314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rgbClr val="00A7B7"/>
                  </a:solidFill>
                  <a:latin typeface="微软雅黑" panose="020B0503020204020204" charset="-122"/>
                  <a:ea typeface="微软雅黑" panose="020B0503020204020204" charset="-122"/>
                </a:rPr>
                <a:t>查找命令</a:t>
              </a: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5491146" y="3476683"/>
              <a:ext cx="116535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zh-CN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 rot="1771504">
            <a:off x="2320158" y="2345980"/>
            <a:ext cx="272244" cy="272209"/>
            <a:chOff x="1827622" y="1343919"/>
            <a:chExt cx="2304000" cy="2304000"/>
          </a:xfrm>
        </p:grpSpPr>
        <p:sp>
          <p:nvSpPr>
            <p:cNvPr id="69" name="椭圆 68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 b="1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 b="1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 rot="1771504">
            <a:off x="3840024" y="2354009"/>
            <a:ext cx="272244" cy="272209"/>
            <a:chOff x="1827622" y="1343919"/>
            <a:chExt cx="2304000" cy="2304000"/>
          </a:xfrm>
        </p:grpSpPr>
        <p:sp>
          <p:nvSpPr>
            <p:cNvPr id="72" name="椭圆 71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 b="1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3" name="椭圆 72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 b="1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 rot="1771504">
            <a:off x="5365930" y="2334298"/>
            <a:ext cx="272244" cy="272209"/>
            <a:chOff x="1827622" y="1343919"/>
            <a:chExt cx="2304000" cy="2304000"/>
          </a:xfrm>
        </p:grpSpPr>
        <p:sp>
          <p:nvSpPr>
            <p:cNvPr id="75" name="椭圆 74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 b="1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6" name="椭圆 75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 b="1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 rot="1771504">
            <a:off x="6864036" y="2338159"/>
            <a:ext cx="272244" cy="272209"/>
            <a:chOff x="1827622" y="1343919"/>
            <a:chExt cx="2304000" cy="2304000"/>
          </a:xfrm>
        </p:grpSpPr>
        <p:sp>
          <p:nvSpPr>
            <p:cNvPr id="78" name="椭圆 77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 b="1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14350"/>
              <a:endParaRPr lang="zh-CN" altLang="en-US" sz="1050" b="1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0">
        <p14:warp dir="in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0000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7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8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" presetClass="entr" presetSubtype="8" accel="30000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2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3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3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6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7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2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0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1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6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4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5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8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9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2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3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9" presetID="2" presetClass="entr" presetSubtype="9" accel="30000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41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42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9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45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46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9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49" dur="2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50" dur="2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9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53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54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6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57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58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6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61" dur="2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62" dur="2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6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65" dur="2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66" dur="2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6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69" dur="2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70" dur="2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2" presetID="1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8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5" dur="8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8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9" dur="8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8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3" dur="8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8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7" dur="8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" presetClass="entr" presetSubtype="8" accel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3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2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6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9" presetID="2" presetClass="entr" presetSubtype="9" accel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9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9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2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2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9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6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6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2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2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6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2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2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6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2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2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2" presetID="1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8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5" dur="8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8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9" dur="8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8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3" dur="8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8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7" dur="8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196464" y="1615712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29" name="直接连接符 28"/>
          <p:cNvCxnSpPr/>
          <p:nvPr/>
        </p:nvCxnSpPr>
        <p:spPr>
          <a:xfrm flipH="1">
            <a:off x="6192982" y="-33259"/>
            <a:ext cx="1196227" cy="2868726"/>
          </a:xfrm>
          <a:prstGeom prst="line">
            <a:avLst/>
          </a:prstGeom>
          <a:ln>
            <a:solidFill>
              <a:srgbClr val="EC6C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/>
          <p:cNvSpPr/>
          <p:nvPr/>
        </p:nvSpPr>
        <p:spPr>
          <a:xfrm>
            <a:off x="2979399" y="1081062"/>
            <a:ext cx="3018064" cy="3018064"/>
          </a:xfrm>
          <a:prstGeom prst="ellipse">
            <a:avLst/>
          </a:prstGeom>
          <a:noFill/>
          <a:ln>
            <a:solidFill>
              <a:srgbClr val="0041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31" name="椭圆 30"/>
          <p:cNvSpPr/>
          <p:nvPr/>
        </p:nvSpPr>
        <p:spPr>
          <a:xfrm>
            <a:off x="3176704" y="1278367"/>
            <a:ext cx="2623457" cy="26234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2"/>
              </a:gs>
            </a:gsLst>
            <a:lin ang="13500000" scaled="1"/>
            <a:tileRect/>
          </a:gradFill>
          <a:ln w="38100">
            <a:gradFill flip="none" rotWithShape="1">
              <a:gsLst>
                <a:gs pos="0">
                  <a:schemeClr val="bg1"/>
                </a:gs>
                <a:gs pos="100000">
                  <a:schemeClr val="bg2"/>
                </a:gs>
              </a:gsLst>
              <a:lin ang="270000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32" name="文本框 31"/>
          <p:cNvSpPr txBox="1"/>
          <p:nvPr/>
        </p:nvSpPr>
        <p:spPr>
          <a:xfrm>
            <a:off x="3291365" y="1622910"/>
            <a:ext cx="3619382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rgbClr val="6E4180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2</a:t>
            </a:r>
            <a:r>
              <a:rPr lang="en-US" altLang="zh-CN" sz="9600" dirty="0">
                <a:solidFill>
                  <a:srgbClr val="FFB352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0</a:t>
            </a:r>
            <a:r>
              <a:rPr lang="en-US" altLang="zh-CN" sz="9600" dirty="0">
                <a:solidFill>
                  <a:srgbClr val="E66B6B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2</a:t>
            </a:r>
            <a:r>
              <a:rPr lang="en-US" altLang="zh-CN" sz="9600" dirty="0">
                <a:solidFill>
                  <a:srgbClr val="00A6B6"/>
                </a:solidFill>
                <a:latin typeface="PMingLiU" panose="02020500000000000000" pitchFamily="18" charset="-120"/>
                <a:ea typeface="PMingLiU" panose="02020500000000000000" pitchFamily="18" charset="-120"/>
              </a:rPr>
              <a:t>0</a:t>
            </a:r>
            <a:endParaRPr lang="zh-CN" altLang="en-US" sz="9600" dirty="0">
              <a:solidFill>
                <a:srgbClr val="00A6B6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cxnSp>
        <p:nvCxnSpPr>
          <p:cNvPr id="33" name="直接连接符 32"/>
          <p:cNvCxnSpPr/>
          <p:nvPr/>
        </p:nvCxnSpPr>
        <p:spPr>
          <a:xfrm flipH="1">
            <a:off x="2303565" y="0"/>
            <a:ext cx="1196227" cy="2868726"/>
          </a:xfrm>
          <a:prstGeom prst="line">
            <a:avLst/>
          </a:prstGeom>
          <a:ln>
            <a:solidFill>
              <a:srgbClr val="FCD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H="1">
            <a:off x="1585305" y="2273969"/>
            <a:ext cx="1196227" cy="2868726"/>
          </a:xfrm>
          <a:prstGeom prst="line">
            <a:avLst/>
          </a:prstGeom>
          <a:ln>
            <a:solidFill>
              <a:srgbClr val="3CB5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H="1">
            <a:off x="1457208" y="1434363"/>
            <a:ext cx="1196227" cy="2868726"/>
          </a:xfrm>
          <a:prstGeom prst="line">
            <a:avLst/>
          </a:prstGeom>
          <a:ln>
            <a:solidFill>
              <a:srgbClr val="E53B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>
            <a:off x="6125858" y="936835"/>
            <a:ext cx="1196227" cy="2868726"/>
          </a:xfrm>
          <a:prstGeom prst="line">
            <a:avLst/>
          </a:prstGeom>
          <a:ln>
            <a:solidFill>
              <a:srgbClr val="FCD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H="1">
            <a:off x="5840606" y="2298309"/>
            <a:ext cx="1196227" cy="2868726"/>
          </a:xfrm>
          <a:prstGeom prst="line">
            <a:avLst/>
          </a:prstGeom>
          <a:ln>
            <a:solidFill>
              <a:srgbClr val="3CB5B5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H="1">
            <a:off x="1528324" y="539346"/>
            <a:ext cx="1196227" cy="2868726"/>
          </a:xfrm>
          <a:prstGeom prst="line">
            <a:avLst/>
          </a:prstGeom>
          <a:ln>
            <a:solidFill>
              <a:srgbClr val="FCD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H="1">
            <a:off x="463923" y="2366300"/>
            <a:ext cx="1196227" cy="2868726"/>
          </a:xfrm>
          <a:prstGeom prst="line">
            <a:avLst/>
          </a:prstGeom>
          <a:ln>
            <a:solidFill>
              <a:srgbClr val="EC6C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>
            <a:off x="1037068" y="8131"/>
            <a:ext cx="1196227" cy="2868726"/>
          </a:xfrm>
          <a:prstGeom prst="line">
            <a:avLst/>
          </a:prstGeom>
          <a:ln>
            <a:solidFill>
              <a:srgbClr val="3CB5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H="1">
            <a:off x="5806328" y="3379970"/>
            <a:ext cx="1196227" cy="2868726"/>
          </a:xfrm>
          <a:prstGeom prst="line">
            <a:avLst/>
          </a:prstGeom>
          <a:ln>
            <a:solidFill>
              <a:srgbClr val="FCD9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H="1">
            <a:off x="7339571" y="-33259"/>
            <a:ext cx="1196227" cy="2868726"/>
          </a:xfrm>
          <a:prstGeom prst="line">
            <a:avLst/>
          </a:prstGeom>
          <a:ln>
            <a:solidFill>
              <a:srgbClr val="3CB5B5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7013606" y="53440"/>
            <a:ext cx="1196227" cy="2868726"/>
          </a:xfrm>
          <a:prstGeom prst="line">
            <a:avLst/>
          </a:prstGeom>
          <a:ln>
            <a:solidFill>
              <a:srgbClr val="E53B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H="1">
            <a:off x="1889996" y="-1241929"/>
            <a:ext cx="1196227" cy="2868726"/>
          </a:xfrm>
          <a:prstGeom prst="line">
            <a:avLst/>
          </a:prstGeom>
          <a:ln>
            <a:solidFill>
              <a:srgbClr val="E53B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flipH="1">
            <a:off x="5101058" y="2893855"/>
            <a:ext cx="1196227" cy="2868726"/>
          </a:xfrm>
          <a:prstGeom prst="line">
            <a:avLst/>
          </a:prstGeom>
          <a:ln>
            <a:solidFill>
              <a:srgbClr val="E53B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 flipH="1">
            <a:off x="6730735" y="2023088"/>
            <a:ext cx="1196227" cy="2868726"/>
          </a:xfrm>
          <a:prstGeom prst="line">
            <a:avLst/>
          </a:prstGeom>
          <a:ln>
            <a:solidFill>
              <a:srgbClr val="EC6C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"/>
                            </p:stCondLst>
                            <p:childTnLst>
                              <p:par>
                                <p:cTn id="8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9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9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9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5"/>
          <p:cNvSpPr>
            <a:spLocks noEditPoints="1"/>
          </p:cNvSpPr>
          <p:nvPr/>
        </p:nvSpPr>
        <p:spPr bwMode="auto">
          <a:xfrm>
            <a:off x="2985287" y="699542"/>
            <a:ext cx="3177001" cy="3300676"/>
          </a:xfrm>
          <a:custGeom>
            <a:avLst/>
            <a:gdLst>
              <a:gd name="T0" fmla="*/ 2614 w 3520"/>
              <a:gd name="T1" fmla="*/ 0 h 3078"/>
              <a:gd name="T2" fmla="*/ 3520 w 3520"/>
              <a:gd name="T3" fmla="*/ 1539 h 3078"/>
              <a:gd name="T4" fmla="*/ 2614 w 3520"/>
              <a:gd name="T5" fmla="*/ 3078 h 3078"/>
              <a:gd name="T6" fmla="*/ 906 w 3520"/>
              <a:gd name="T7" fmla="*/ 3078 h 3078"/>
              <a:gd name="T8" fmla="*/ 0 w 3520"/>
              <a:gd name="T9" fmla="*/ 1539 h 3078"/>
              <a:gd name="T10" fmla="*/ 906 w 3520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520" h="3078">
                <a:moveTo>
                  <a:pt x="2614" y="0"/>
                </a:moveTo>
                <a:cubicBezTo>
                  <a:pt x="3154" y="300"/>
                  <a:pt x="3520" y="877"/>
                  <a:pt x="3520" y="1539"/>
                </a:cubicBezTo>
                <a:cubicBezTo>
                  <a:pt x="3520" y="2201"/>
                  <a:pt x="3154" y="2778"/>
                  <a:pt x="2614" y="3078"/>
                </a:cubicBezTo>
                <a:moveTo>
                  <a:pt x="906" y="3078"/>
                </a:moveTo>
                <a:cubicBezTo>
                  <a:pt x="365" y="2778"/>
                  <a:pt x="0" y="2201"/>
                  <a:pt x="0" y="1539"/>
                </a:cubicBezTo>
                <a:cubicBezTo>
                  <a:pt x="0" y="877"/>
                  <a:pt x="365" y="300"/>
                  <a:pt x="906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5" name="Freeform 26"/>
          <p:cNvSpPr>
            <a:spLocks noEditPoints="1"/>
          </p:cNvSpPr>
          <p:nvPr/>
        </p:nvSpPr>
        <p:spPr bwMode="auto">
          <a:xfrm>
            <a:off x="2689972" y="699542"/>
            <a:ext cx="3767628" cy="3300676"/>
          </a:xfrm>
          <a:custGeom>
            <a:avLst/>
            <a:gdLst>
              <a:gd name="T0" fmla="*/ 3496 w 4174"/>
              <a:gd name="T1" fmla="*/ 0 h 3078"/>
              <a:gd name="T2" fmla="*/ 4174 w 4174"/>
              <a:gd name="T3" fmla="*/ 1539 h 3078"/>
              <a:gd name="T4" fmla="*/ 3496 w 4174"/>
              <a:gd name="T5" fmla="*/ 3078 h 3078"/>
              <a:gd name="T6" fmla="*/ 677 w 4174"/>
              <a:gd name="T7" fmla="*/ 3078 h 3078"/>
              <a:gd name="T8" fmla="*/ 0 w 4174"/>
              <a:gd name="T9" fmla="*/ 1539 h 3078"/>
              <a:gd name="T10" fmla="*/ 677 w 4174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74" h="3078">
                <a:moveTo>
                  <a:pt x="3496" y="0"/>
                </a:moveTo>
                <a:cubicBezTo>
                  <a:pt x="3912" y="381"/>
                  <a:pt x="4174" y="930"/>
                  <a:pt x="4174" y="1539"/>
                </a:cubicBezTo>
                <a:cubicBezTo>
                  <a:pt x="4174" y="2148"/>
                  <a:pt x="3912" y="2697"/>
                  <a:pt x="3496" y="3078"/>
                </a:cubicBezTo>
                <a:moveTo>
                  <a:pt x="677" y="3078"/>
                </a:moveTo>
                <a:cubicBezTo>
                  <a:pt x="261" y="2697"/>
                  <a:pt x="0" y="2148"/>
                  <a:pt x="0" y="1539"/>
                </a:cubicBezTo>
                <a:cubicBezTo>
                  <a:pt x="0" y="930"/>
                  <a:pt x="261" y="381"/>
                  <a:pt x="67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6" name="Freeform 27"/>
          <p:cNvSpPr>
            <a:spLocks noEditPoints="1"/>
          </p:cNvSpPr>
          <p:nvPr/>
        </p:nvSpPr>
        <p:spPr bwMode="auto">
          <a:xfrm>
            <a:off x="2338692" y="699542"/>
            <a:ext cx="4467807" cy="3300676"/>
          </a:xfrm>
          <a:custGeom>
            <a:avLst/>
            <a:gdLst>
              <a:gd name="T0" fmla="*/ 4412 w 4949"/>
              <a:gd name="T1" fmla="*/ 0 h 3078"/>
              <a:gd name="T2" fmla="*/ 4949 w 4949"/>
              <a:gd name="T3" fmla="*/ 1539 h 3078"/>
              <a:gd name="T4" fmla="*/ 4412 w 4949"/>
              <a:gd name="T5" fmla="*/ 3078 h 3078"/>
              <a:gd name="T6" fmla="*/ 537 w 4949"/>
              <a:gd name="T7" fmla="*/ 3078 h 3078"/>
              <a:gd name="T8" fmla="*/ 0 w 4949"/>
              <a:gd name="T9" fmla="*/ 1539 h 3078"/>
              <a:gd name="T10" fmla="*/ 537 w 494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949" h="3078">
                <a:moveTo>
                  <a:pt x="4412" y="0"/>
                </a:moveTo>
                <a:cubicBezTo>
                  <a:pt x="4748" y="422"/>
                  <a:pt x="4949" y="957"/>
                  <a:pt x="4949" y="1539"/>
                </a:cubicBezTo>
                <a:cubicBezTo>
                  <a:pt x="4949" y="2121"/>
                  <a:pt x="4748" y="2656"/>
                  <a:pt x="4412" y="3078"/>
                </a:cubicBezTo>
                <a:moveTo>
                  <a:pt x="537" y="3078"/>
                </a:moveTo>
                <a:cubicBezTo>
                  <a:pt x="201" y="2656"/>
                  <a:pt x="0" y="2121"/>
                  <a:pt x="0" y="1539"/>
                </a:cubicBezTo>
                <a:cubicBezTo>
                  <a:pt x="0" y="957"/>
                  <a:pt x="201" y="422"/>
                  <a:pt x="53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7" name="Freeform 28"/>
          <p:cNvSpPr>
            <a:spLocks noEditPoints="1"/>
          </p:cNvSpPr>
          <p:nvPr/>
        </p:nvSpPr>
        <p:spPr bwMode="auto">
          <a:xfrm>
            <a:off x="1924300" y="699542"/>
            <a:ext cx="5297781" cy="3300676"/>
          </a:xfrm>
          <a:custGeom>
            <a:avLst/>
            <a:gdLst>
              <a:gd name="T0" fmla="*/ 5433 w 5869"/>
              <a:gd name="T1" fmla="*/ 0 h 3078"/>
              <a:gd name="T2" fmla="*/ 5869 w 5869"/>
              <a:gd name="T3" fmla="*/ 1539 h 3078"/>
              <a:gd name="T4" fmla="*/ 5433 w 5869"/>
              <a:gd name="T5" fmla="*/ 3078 h 3078"/>
              <a:gd name="T6" fmla="*/ 436 w 5869"/>
              <a:gd name="T7" fmla="*/ 3078 h 3078"/>
              <a:gd name="T8" fmla="*/ 0 w 5869"/>
              <a:gd name="T9" fmla="*/ 1539 h 3078"/>
              <a:gd name="T10" fmla="*/ 436 w 586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69" h="3078">
                <a:moveTo>
                  <a:pt x="5433" y="0"/>
                </a:moveTo>
                <a:cubicBezTo>
                  <a:pt x="5709" y="447"/>
                  <a:pt x="5869" y="974"/>
                  <a:pt x="5869" y="1539"/>
                </a:cubicBezTo>
                <a:cubicBezTo>
                  <a:pt x="5869" y="2103"/>
                  <a:pt x="5709" y="2631"/>
                  <a:pt x="5433" y="3078"/>
                </a:cubicBezTo>
                <a:moveTo>
                  <a:pt x="436" y="3078"/>
                </a:moveTo>
                <a:cubicBezTo>
                  <a:pt x="160" y="2631"/>
                  <a:pt x="0" y="2103"/>
                  <a:pt x="0" y="1539"/>
                </a:cubicBezTo>
                <a:cubicBezTo>
                  <a:pt x="0" y="974"/>
                  <a:pt x="160" y="447"/>
                  <a:pt x="436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8" name="Freeform 29"/>
          <p:cNvSpPr>
            <a:spLocks noEditPoints="1"/>
          </p:cNvSpPr>
          <p:nvPr/>
        </p:nvSpPr>
        <p:spPr bwMode="auto">
          <a:xfrm>
            <a:off x="1432510" y="699542"/>
            <a:ext cx="6281365" cy="3300676"/>
          </a:xfrm>
          <a:custGeom>
            <a:avLst/>
            <a:gdLst>
              <a:gd name="T0" fmla="*/ 6600 w 6959"/>
              <a:gd name="T1" fmla="*/ 0 h 3078"/>
              <a:gd name="T2" fmla="*/ 6959 w 6959"/>
              <a:gd name="T3" fmla="*/ 1539 h 3078"/>
              <a:gd name="T4" fmla="*/ 6600 w 6959"/>
              <a:gd name="T5" fmla="*/ 3078 h 3078"/>
              <a:gd name="T6" fmla="*/ 359 w 6959"/>
              <a:gd name="T7" fmla="*/ 3078 h 3078"/>
              <a:gd name="T8" fmla="*/ 0 w 6959"/>
              <a:gd name="T9" fmla="*/ 1539 h 3078"/>
              <a:gd name="T10" fmla="*/ 359 w 695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959" h="3078">
                <a:moveTo>
                  <a:pt x="6600" y="0"/>
                </a:moveTo>
                <a:cubicBezTo>
                  <a:pt x="6830" y="464"/>
                  <a:pt x="6959" y="986"/>
                  <a:pt x="6959" y="1539"/>
                </a:cubicBezTo>
                <a:cubicBezTo>
                  <a:pt x="6959" y="2092"/>
                  <a:pt x="6830" y="2614"/>
                  <a:pt x="6600" y="3078"/>
                </a:cubicBezTo>
                <a:moveTo>
                  <a:pt x="359" y="3078"/>
                </a:moveTo>
                <a:cubicBezTo>
                  <a:pt x="129" y="2614"/>
                  <a:pt x="0" y="2092"/>
                  <a:pt x="0" y="1539"/>
                </a:cubicBezTo>
                <a:cubicBezTo>
                  <a:pt x="0" y="986"/>
                  <a:pt x="129" y="464"/>
                  <a:pt x="359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9" name="Freeform 30"/>
          <p:cNvSpPr>
            <a:spLocks noEditPoints="1"/>
          </p:cNvSpPr>
          <p:nvPr/>
        </p:nvSpPr>
        <p:spPr bwMode="auto">
          <a:xfrm>
            <a:off x="849028" y="699542"/>
            <a:ext cx="7448329" cy="3300676"/>
          </a:xfrm>
          <a:custGeom>
            <a:avLst/>
            <a:gdLst>
              <a:gd name="T0" fmla="*/ 7954 w 8251"/>
              <a:gd name="T1" fmla="*/ 0 h 3078"/>
              <a:gd name="T2" fmla="*/ 8251 w 8251"/>
              <a:gd name="T3" fmla="*/ 1539 h 3078"/>
              <a:gd name="T4" fmla="*/ 7954 w 8251"/>
              <a:gd name="T5" fmla="*/ 3078 h 3078"/>
              <a:gd name="T6" fmla="*/ 297 w 8251"/>
              <a:gd name="T7" fmla="*/ 3078 h 3078"/>
              <a:gd name="T8" fmla="*/ 0 w 8251"/>
              <a:gd name="T9" fmla="*/ 1539 h 3078"/>
              <a:gd name="T10" fmla="*/ 297 w 8251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251" h="3078">
                <a:moveTo>
                  <a:pt x="7954" y="0"/>
                </a:moveTo>
                <a:cubicBezTo>
                  <a:pt x="8146" y="475"/>
                  <a:pt x="8251" y="995"/>
                  <a:pt x="8251" y="1539"/>
                </a:cubicBezTo>
                <a:cubicBezTo>
                  <a:pt x="8251" y="2083"/>
                  <a:pt x="8146" y="2602"/>
                  <a:pt x="7954" y="3078"/>
                </a:cubicBezTo>
                <a:moveTo>
                  <a:pt x="297" y="3078"/>
                </a:moveTo>
                <a:cubicBezTo>
                  <a:pt x="106" y="2602"/>
                  <a:pt x="0" y="2083"/>
                  <a:pt x="0" y="1539"/>
                </a:cubicBezTo>
                <a:cubicBezTo>
                  <a:pt x="0" y="995"/>
                  <a:pt x="106" y="475"/>
                  <a:pt x="29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707889" y="1438149"/>
            <a:ext cx="1728225" cy="1728000"/>
            <a:chOff x="1827622" y="1343919"/>
            <a:chExt cx="2304000" cy="2304000"/>
          </a:xfrm>
        </p:grpSpPr>
        <p:sp>
          <p:nvSpPr>
            <p:cNvPr id="11" name="椭圆 10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1877481" y="1393778"/>
              <a:ext cx="2204282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 defTabSz="685800"/>
              <a:r>
                <a:rPr lang="en-US" altLang="zh-CN" sz="1400" b="1" dirty="0">
                  <a:solidFill>
                    <a:srgbClr val="F45159"/>
                  </a:solidFill>
                  <a:latin typeface="微软雅黑" panose="020B0503020204020204" charset="-122"/>
                  <a:ea typeface="微软雅黑" panose="020B0503020204020204" charset="-122"/>
                </a:rPr>
                <a:t>Ubuntu</a:t>
              </a:r>
              <a:r>
                <a:rPr lang="zh-CN" altLang="en-US" sz="1400" b="1" dirty="0">
                  <a:solidFill>
                    <a:srgbClr val="F45159"/>
                  </a:solidFill>
                  <a:latin typeface="微软雅黑" panose="020B0503020204020204" charset="-122"/>
                  <a:ea typeface="微软雅黑" panose="020B0503020204020204" charset="-122"/>
                </a:rPr>
                <a:t>软件管理</a:t>
              </a:r>
            </a:p>
          </p:txBody>
        </p:sp>
      </p:grpSp>
      <p:sp>
        <p:nvSpPr>
          <p:cNvPr id="13" name="TextBox 26"/>
          <p:cNvSpPr txBox="1"/>
          <p:nvPr/>
        </p:nvSpPr>
        <p:spPr>
          <a:xfrm>
            <a:off x="3588552" y="3547419"/>
            <a:ext cx="1027882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4515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 </a:t>
            </a:r>
            <a:r>
              <a:rPr lang="zh-CN" altLang="en-US" sz="1000" kern="0" dirty="0">
                <a:solidFill>
                  <a:srgbClr val="F45159"/>
                </a:solidFill>
                <a:latin typeface="微软雅黑" panose="020B0503020204020204" charset="-122"/>
                <a:ea typeface="微软雅黑" panose="020B0503020204020204" charset="-122"/>
              </a:rPr>
              <a:t>软件介绍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srgbClr val="F45159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TextBox 27"/>
          <p:cNvSpPr txBox="1"/>
          <p:nvPr/>
        </p:nvSpPr>
        <p:spPr>
          <a:xfrm>
            <a:off x="4666884" y="3547419"/>
            <a:ext cx="985236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lvl="0"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4515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</a:t>
            </a:r>
            <a:r>
              <a:rPr lang="zh-CN" altLang="en-US" sz="1000" kern="0" noProof="0" dirty="0">
                <a:solidFill>
                  <a:srgbClr val="F45159"/>
                </a:solidFill>
                <a:latin typeface="微软雅黑" panose="020B0503020204020204" charset="-122"/>
                <a:ea typeface="微软雅黑" panose="020B0503020204020204" charset="-122"/>
              </a:rPr>
              <a:t>软件下载</a:t>
            </a:r>
            <a:endParaRPr lang="zh-CN" altLang="en-US" sz="1000" kern="0" dirty="0">
              <a:solidFill>
                <a:srgbClr val="F4515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TextBox 28"/>
          <p:cNvSpPr txBox="1"/>
          <p:nvPr/>
        </p:nvSpPr>
        <p:spPr>
          <a:xfrm>
            <a:off x="3588552" y="3949364"/>
            <a:ext cx="1027882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lvl="0"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4515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 软件更新</a:t>
            </a:r>
            <a:endParaRPr lang="zh-CN" altLang="en-US" sz="1000" kern="0" dirty="0">
              <a:solidFill>
                <a:srgbClr val="F4515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TextBox 29"/>
          <p:cNvSpPr txBox="1"/>
          <p:nvPr/>
        </p:nvSpPr>
        <p:spPr>
          <a:xfrm>
            <a:off x="4666884" y="3949364"/>
            <a:ext cx="985236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lvl="0"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45159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</a:t>
            </a:r>
            <a:r>
              <a:rPr lang="zh-CN" altLang="en-US" sz="1000" kern="0" dirty="0">
                <a:solidFill>
                  <a:srgbClr val="F45159"/>
                </a:solidFill>
                <a:latin typeface="微软雅黑" panose="020B0503020204020204" charset="-122"/>
                <a:ea typeface="微软雅黑" panose="020B0503020204020204" charset="-122"/>
              </a:rPr>
              <a:t>软件删除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3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351753" y="3482745"/>
            <a:ext cx="1276986" cy="303011"/>
            <a:chOff x="1793812" y="4421987"/>
            <a:chExt cx="1702648" cy="404014"/>
          </a:xfrm>
        </p:grpSpPr>
        <p:sp>
          <p:nvSpPr>
            <p:cNvPr id="21" name="圆角矩形 20"/>
            <p:cNvSpPr/>
            <p:nvPr/>
          </p:nvSpPr>
          <p:spPr>
            <a:xfrm>
              <a:off x="1793812" y="4421987"/>
              <a:ext cx="1702648" cy="40401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02B3C1"/>
                </a:gs>
                <a:gs pos="0">
                  <a:srgbClr val="0699AC"/>
                </a:gs>
              </a:gsLst>
              <a:lin ang="5400000" scaled="1"/>
            </a:gradFill>
            <a:ln w="28575" cap="flat">
              <a:gradFill>
                <a:gsLst>
                  <a:gs pos="0">
                    <a:srgbClr val="02B3C1"/>
                  </a:gs>
                  <a:gs pos="100000">
                    <a:srgbClr val="0699AC"/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prstClr val="black"/>
                </a:solidFill>
                <a:latin typeface="造字工房悦黑体验版细体" pitchFamily="50" charset="-122"/>
                <a:ea typeface="造字工房悦黑体验版细体" pitchFamily="50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175776" y="4450620"/>
              <a:ext cx="1015663" cy="330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1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Windows</a:t>
              </a:r>
              <a:endParaRPr lang="zh-CN" altLang="en-US" sz="1015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566959" y="3482745"/>
            <a:ext cx="1276986" cy="303011"/>
            <a:chOff x="4128769" y="4421987"/>
            <a:chExt cx="1702648" cy="404014"/>
          </a:xfrm>
        </p:grpSpPr>
        <p:sp>
          <p:nvSpPr>
            <p:cNvPr id="24" name="圆角矩形 23"/>
            <p:cNvSpPr/>
            <p:nvPr/>
          </p:nvSpPr>
          <p:spPr>
            <a:xfrm flipH="1">
              <a:off x="4128769" y="4421987"/>
              <a:ext cx="1702648" cy="404014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E45C5B"/>
                </a:gs>
                <a:gs pos="100000">
                  <a:srgbClr val="EA8384"/>
                </a:gs>
              </a:gsLst>
              <a:lin ang="5400000" scaled="1"/>
            </a:gradFill>
            <a:ln w="28575" cap="flat">
              <a:gradFill>
                <a:gsLst>
                  <a:gs pos="100000">
                    <a:srgbClr val="E45C5B"/>
                  </a:gs>
                  <a:gs pos="0">
                    <a:srgbClr val="EA8384"/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prstClr val="black"/>
                </a:solidFill>
                <a:latin typeface="造字工房悦黑体验版细体" pitchFamily="50" charset="-122"/>
                <a:ea typeface="造字工房悦黑体验版细体" pitchFamily="50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696146" y="4450620"/>
              <a:ext cx="684376" cy="330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1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Linux</a:t>
              </a:r>
              <a:endParaRPr lang="zh-CN" altLang="en-US" sz="1015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1116690" y="3967310"/>
            <a:ext cx="1663965" cy="4833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Windows</a:t>
            </a:r>
            <a:r>
              <a:rPr lang="zh-CN" altLang="en-US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上常用管理工具，或者直接去官网上下载软件</a:t>
            </a:r>
            <a:endParaRPr lang="zh-CN" altLang="en-US" sz="1015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126819" y="3967310"/>
            <a:ext cx="2244627" cy="691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在大多数的</a:t>
            </a:r>
            <a:r>
              <a:rPr lang="en-US" altLang="zh-CN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Linux</a:t>
            </a:r>
            <a:r>
              <a:rPr lang="zh-CN" altLang="en-US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中，都有给自的软件管理工具，比如</a:t>
            </a:r>
            <a:r>
              <a:rPr lang="en-US" altLang="zh-CN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Ubuntu</a:t>
            </a:r>
            <a:r>
              <a:rPr lang="zh-CN" altLang="en-US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常用的是</a:t>
            </a:r>
            <a:r>
              <a:rPr lang="en-US" altLang="zh-CN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apt</a:t>
            </a:r>
            <a:r>
              <a:rPr lang="zh-CN" altLang="en-US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，通过软件管理包来安装和更新软件等</a:t>
            </a:r>
            <a:endParaRPr lang="zh-CN" altLang="en-US" sz="1015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45159"/>
                </a:solidFill>
                <a:latin typeface="微软雅黑" panose="020B0503020204020204" charset="-122"/>
                <a:ea typeface="微软雅黑" panose="020B0503020204020204" charset="-122"/>
              </a:rPr>
              <a:t>软件介绍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2" b="22098"/>
          <a:stretch>
            <a:fillRect/>
          </a:stretch>
        </p:blipFill>
        <p:spPr>
          <a:xfrm>
            <a:off x="451661" y="1024462"/>
            <a:ext cx="3456139" cy="202423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938" y="1024461"/>
            <a:ext cx="3768945" cy="20551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rgbClr val="F45159"/>
                </a:solidFill>
                <a:latin typeface="微软雅黑" panose="020B0503020204020204" charset="-122"/>
                <a:ea typeface="微软雅黑" panose="020B0503020204020204" charset="-122"/>
              </a:rPr>
              <a:t>apt</a:t>
            </a:r>
            <a:r>
              <a:rPr lang="zh-CN" altLang="en-US" sz="1800" b="1" dirty="0">
                <a:solidFill>
                  <a:srgbClr val="F45159"/>
                </a:solidFill>
                <a:latin typeface="微软雅黑" panose="020B0503020204020204" charset="-122"/>
                <a:ea typeface="微软雅黑" panose="020B0503020204020204" charset="-122"/>
              </a:rPr>
              <a:t>使用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1133844"/>
            <a:ext cx="8204200" cy="2260600"/>
          </a:xfrm>
          <a:prstGeom prst="rect">
            <a:avLst/>
          </a:prstGeom>
        </p:spPr>
      </p:pic>
      <p:sp>
        <p:nvSpPr>
          <p:cNvPr id="58" name="矩形 57"/>
          <p:cNvSpPr/>
          <p:nvPr/>
        </p:nvSpPr>
        <p:spPr>
          <a:xfrm>
            <a:off x="2564427" y="3769218"/>
            <a:ext cx="4015146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b="1" dirty="0" err="1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sudo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 apt install –y </a:t>
            </a:r>
            <a:r>
              <a:rPr lang="en-US" altLang="zh-CN" sz="1200" b="1" dirty="0" err="1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lrzsz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   # 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安装软件</a:t>
            </a:r>
          </a:p>
          <a:p>
            <a:pPr algn="ctr">
              <a:lnSpc>
                <a:spcPct val="150000"/>
              </a:lnSpc>
            </a:pPr>
            <a:r>
              <a:rPr lang="en-US" altLang="zh-CN" sz="1200" b="1" dirty="0" err="1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sudo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 apt uninstall –y </a:t>
            </a:r>
            <a:r>
              <a:rPr lang="en-US" altLang="zh-CN" sz="1200" b="1" dirty="0" err="1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lrzsz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   # 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卸载软件</a:t>
            </a:r>
            <a:endParaRPr lang="en-US" altLang="zh-CN" sz="1200" b="1" dirty="0">
              <a:latin typeface="微软雅黑" panose="020B0503020204020204" charset="-122"/>
              <a:ea typeface="微软雅黑" panose="020B0503020204020204" charset="-122"/>
              <a:sym typeface="Gill Sans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b="1" dirty="0" err="1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sudo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 apt remove -y </a:t>
            </a:r>
            <a:r>
              <a:rPr lang="en-US" altLang="zh-CN" sz="1200" b="1" dirty="0" err="1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lrzsz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  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#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 删除软件</a:t>
            </a:r>
            <a:endParaRPr lang="zh-CN" altLang="en-US" sz="1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894457" y="32004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 err="1">
                <a:solidFill>
                  <a:srgbClr val="F45159"/>
                </a:solidFill>
                <a:latin typeface="微软雅黑" panose="020B0503020204020204" charset="-122"/>
                <a:ea typeface="微软雅黑" panose="020B0503020204020204" charset="-122"/>
              </a:rPr>
              <a:t>lrzsz</a:t>
            </a:r>
            <a:r>
              <a:rPr lang="en-US" altLang="zh-CN" sz="1800" b="1" dirty="0">
                <a:solidFill>
                  <a:srgbClr val="F45159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1800" b="1" dirty="0">
              <a:solidFill>
                <a:srgbClr val="F4515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53" y="972411"/>
            <a:ext cx="8593494" cy="1002131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0" y="2072416"/>
            <a:ext cx="6959600" cy="1714500"/>
          </a:xfrm>
          <a:prstGeom prst="rect">
            <a:avLst/>
          </a:prstGeom>
        </p:spPr>
      </p:pic>
      <p:sp>
        <p:nvSpPr>
          <p:cNvPr id="56" name="矩形 55"/>
          <p:cNvSpPr/>
          <p:nvPr/>
        </p:nvSpPr>
        <p:spPr>
          <a:xfrm>
            <a:off x="1734002" y="4005355"/>
            <a:ext cx="5450569" cy="890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安装 </a:t>
            </a:r>
            <a:r>
              <a:rPr lang="en-US" altLang="zh-CN" sz="1200" b="1" dirty="0" err="1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lrzsz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 之后，可以方便的在主机和虚拟机之间传输文件</a:t>
            </a:r>
            <a:endParaRPr lang="en-US" altLang="zh-CN" sz="1200" b="1" dirty="0">
              <a:latin typeface="微软雅黑" panose="020B0503020204020204" charset="-122"/>
              <a:ea typeface="微软雅黑" panose="020B0503020204020204" charset="-122"/>
              <a:sym typeface="Gill Sans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注：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1.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 可以传输文件，不能是文件夹</a:t>
            </a:r>
            <a:endParaRPr lang="en-US" altLang="zh-CN" sz="1200" b="1" dirty="0">
              <a:latin typeface="微软雅黑" panose="020B0503020204020204" charset="-122"/>
              <a:ea typeface="微软雅黑" panose="020B0503020204020204" charset="-122"/>
              <a:sym typeface="Gill Sans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      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2.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 不是所有的连接工具都支持，比如</a:t>
            </a:r>
            <a:r>
              <a:rPr lang="en-US" altLang="zh-CN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Windows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自带的</a:t>
            </a:r>
            <a:r>
              <a:rPr lang="en-US" altLang="zh-CN" sz="1200" b="1" dirty="0" err="1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cmd</a:t>
            </a:r>
            <a:r>
              <a:rPr lang="zh-CN" altLang="en-US" sz="1200" b="1" dirty="0">
                <a:latin typeface="微软雅黑" panose="020B0503020204020204" charset="-122"/>
                <a:ea typeface="微软雅黑" panose="020B0503020204020204" charset="-122"/>
                <a:sym typeface="Gill Sans" charset="0"/>
              </a:rPr>
              <a:t>就不支持</a:t>
            </a:r>
            <a:endParaRPr lang="zh-CN" altLang="en-US" sz="1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5"/>
          <p:cNvSpPr>
            <a:spLocks noEditPoints="1"/>
          </p:cNvSpPr>
          <p:nvPr/>
        </p:nvSpPr>
        <p:spPr bwMode="auto">
          <a:xfrm>
            <a:off x="2985287" y="699542"/>
            <a:ext cx="3177001" cy="3300676"/>
          </a:xfrm>
          <a:custGeom>
            <a:avLst/>
            <a:gdLst>
              <a:gd name="T0" fmla="*/ 2614 w 3520"/>
              <a:gd name="T1" fmla="*/ 0 h 3078"/>
              <a:gd name="T2" fmla="*/ 3520 w 3520"/>
              <a:gd name="T3" fmla="*/ 1539 h 3078"/>
              <a:gd name="T4" fmla="*/ 2614 w 3520"/>
              <a:gd name="T5" fmla="*/ 3078 h 3078"/>
              <a:gd name="T6" fmla="*/ 906 w 3520"/>
              <a:gd name="T7" fmla="*/ 3078 h 3078"/>
              <a:gd name="T8" fmla="*/ 0 w 3520"/>
              <a:gd name="T9" fmla="*/ 1539 h 3078"/>
              <a:gd name="T10" fmla="*/ 906 w 3520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520" h="3078">
                <a:moveTo>
                  <a:pt x="2614" y="0"/>
                </a:moveTo>
                <a:cubicBezTo>
                  <a:pt x="3154" y="300"/>
                  <a:pt x="3520" y="877"/>
                  <a:pt x="3520" y="1539"/>
                </a:cubicBezTo>
                <a:cubicBezTo>
                  <a:pt x="3520" y="2201"/>
                  <a:pt x="3154" y="2778"/>
                  <a:pt x="2614" y="3078"/>
                </a:cubicBezTo>
                <a:moveTo>
                  <a:pt x="906" y="3078"/>
                </a:moveTo>
                <a:cubicBezTo>
                  <a:pt x="365" y="2778"/>
                  <a:pt x="0" y="2201"/>
                  <a:pt x="0" y="1539"/>
                </a:cubicBezTo>
                <a:cubicBezTo>
                  <a:pt x="0" y="877"/>
                  <a:pt x="365" y="300"/>
                  <a:pt x="906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5" name="Freeform 26"/>
          <p:cNvSpPr>
            <a:spLocks noEditPoints="1"/>
          </p:cNvSpPr>
          <p:nvPr/>
        </p:nvSpPr>
        <p:spPr bwMode="auto">
          <a:xfrm>
            <a:off x="2689972" y="699542"/>
            <a:ext cx="3767628" cy="3300676"/>
          </a:xfrm>
          <a:custGeom>
            <a:avLst/>
            <a:gdLst>
              <a:gd name="T0" fmla="*/ 3496 w 4174"/>
              <a:gd name="T1" fmla="*/ 0 h 3078"/>
              <a:gd name="T2" fmla="*/ 4174 w 4174"/>
              <a:gd name="T3" fmla="*/ 1539 h 3078"/>
              <a:gd name="T4" fmla="*/ 3496 w 4174"/>
              <a:gd name="T5" fmla="*/ 3078 h 3078"/>
              <a:gd name="T6" fmla="*/ 677 w 4174"/>
              <a:gd name="T7" fmla="*/ 3078 h 3078"/>
              <a:gd name="T8" fmla="*/ 0 w 4174"/>
              <a:gd name="T9" fmla="*/ 1539 h 3078"/>
              <a:gd name="T10" fmla="*/ 677 w 4174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74" h="3078">
                <a:moveTo>
                  <a:pt x="3496" y="0"/>
                </a:moveTo>
                <a:cubicBezTo>
                  <a:pt x="3912" y="381"/>
                  <a:pt x="4174" y="930"/>
                  <a:pt x="4174" y="1539"/>
                </a:cubicBezTo>
                <a:cubicBezTo>
                  <a:pt x="4174" y="2148"/>
                  <a:pt x="3912" y="2697"/>
                  <a:pt x="3496" y="3078"/>
                </a:cubicBezTo>
                <a:moveTo>
                  <a:pt x="677" y="3078"/>
                </a:moveTo>
                <a:cubicBezTo>
                  <a:pt x="261" y="2697"/>
                  <a:pt x="0" y="2148"/>
                  <a:pt x="0" y="1539"/>
                </a:cubicBezTo>
                <a:cubicBezTo>
                  <a:pt x="0" y="930"/>
                  <a:pt x="261" y="381"/>
                  <a:pt x="67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6" name="Freeform 27"/>
          <p:cNvSpPr>
            <a:spLocks noEditPoints="1"/>
          </p:cNvSpPr>
          <p:nvPr/>
        </p:nvSpPr>
        <p:spPr bwMode="auto">
          <a:xfrm>
            <a:off x="2338692" y="699542"/>
            <a:ext cx="4467807" cy="3300676"/>
          </a:xfrm>
          <a:custGeom>
            <a:avLst/>
            <a:gdLst>
              <a:gd name="T0" fmla="*/ 4412 w 4949"/>
              <a:gd name="T1" fmla="*/ 0 h 3078"/>
              <a:gd name="T2" fmla="*/ 4949 w 4949"/>
              <a:gd name="T3" fmla="*/ 1539 h 3078"/>
              <a:gd name="T4" fmla="*/ 4412 w 4949"/>
              <a:gd name="T5" fmla="*/ 3078 h 3078"/>
              <a:gd name="T6" fmla="*/ 537 w 4949"/>
              <a:gd name="T7" fmla="*/ 3078 h 3078"/>
              <a:gd name="T8" fmla="*/ 0 w 4949"/>
              <a:gd name="T9" fmla="*/ 1539 h 3078"/>
              <a:gd name="T10" fmla="*/ 537 w 494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949" h="3078">
                <a:moveTo>
                  <a:pt x="4412" y="0"/>
                </a:moveTo>
                <a:cubicBezTo>
                  <a:pt x="4748" y="422"/>
                  <a:pt x="4949" y="957"/>
                  <a:pt x="4949" y="1539"/>
                </a:cubicBezTo>
                <a:cubicBezTo>
                  <a:pt x="4949" y="2121"/>
                  <a:pt x="4748" y="2656"/>
                  <a:pt x="4412" y="3078"/>
                </a:cubicBezTo>
                <a:moveTo>
                  <a:pt x="537" y="3078"/>
                </a:moveTo>
                <a:cubicBezTo>
                  <a:pt x="201" y="2656"/>
                  <a:pt x="0" y="2121"/>
                  <a:pt x="0" y="1539"/>
                </a:cubicBezTo>
                <a:cubicBezTo>
                  <a:pt x="0" y="957"/>
                  <a:pt x="201" y="422"/>
                  <a:pt x="53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7" name="Freeform 28"/>
          <p:cNvSpPr>
            <a:spLocks noEditPoints="1"/>
          </p:cNvSpPr>
          <p:nvPr/>
        </p:nvSpPr>
        <p:spPr bwMode="auto">
          <a:xfrm>
            <a:off x="1924300" y="699542"/>
            <a:ext cx="5297781" cy="3300676"/>
          </a:xfrm>
          <a:custGeom>
            <a:avLst/>
            <a:gdLst>
              <a:gd name="T0" fmla="*/ 5433 w 5869"/>
              <a:gd name="T1" fmla="*/ 0 h 3078"/>
              <a:gd name="T2" fmla="*/ 5869 w 5869"/>
              <a:gd name="T3" fmla="*/ 1539 h 3078"/>
              <a:gd name="T4" fmla="*/ 5433 w 5869"/>
              <a:gd name="T5" fmla="*/ 3078 h 3078"/>
              <a:gd name="T6" fmla="*/ 436 w 5869"/>
              <a:gd name="T7" fmla="*/ 3078 h 3078"/>
              <a:gd name="T8" fmla="*/ 0 w 5869"/>
              <a:gd name="T9" fmla="*/ 1539 h 3078"/>
              <a:gd name="T10" fmla="*/ 436 w 586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69" h="3078">
                <a:moveTo>
                  <a:pt x="5433" y="0"/>
                </a:moveTo>
                <a:cubicBezTo>
                  <a:pt x="5709" y="447"/>
                  <a:pt x="5869" y="974"/>
                  <a:pt x="5869" y="1539"/>
                </a:cubicBezTo>
                <a:cubicBezTo>
                  <a:pt x="5869" y="2103"/>
                  <a:pt x="5709" y="2631"/>
                  <a:pt x="5433" y="3078"/>
                </a:cubicBezTo>
                <a:moveTo>
                  <a:pt x="436" y="3078"/>
                </a:moveTo>
                <a:cubicBezTo>
                  <a:pt x="160" y="2631"/>
                  <a:pt x="0" y="2103"/>
                  <a:pt x="0" y="1539"/>
                </a:cubicBezTo>
                <a:cubicBezTo>
                  <a:pt x="0" y="974"/>
                  <a:pt x="160" y="447"/>
                  <a:pt x="436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8" name="Freeform 29"/>
          <p:cNvSpPr>
            <a:spLocks noEditPoints="1"/>
          </p:cNvSpPr>
          <p:nvPr/>
        </p:nvSpPr>
        <p:spPr bwMode="auto">
          <a:xfrm>
            <a:off x="1432510" y="699542"/>
            <a:ext cx="6281365" cy="3300676"/>
          </a:xfrm>
          <a:custGeom>
            <a:avLst/>
            <a:gdLst>
              <a:gd name="T0" fmla="*/ 6600 w 6959"/>
              <a:gd name="T1" fmla="*/ 0 h 3078"/>
              <a:gd name="T2" fmla="*/ 6959 w 6959"/>
              <a:gd name="T3" fmla="*/ 1539 h 3078"/>
              <a:gd name="T4" fmla="*/ 6600 w 6959"/>
              <a:gd name="T5" fmla="*/ 3078 h 3078"/>
              <a:gd name="T6" fmla="*/ 359 w 6959"/>
              <a:gd name="T7" fmla="*/ 3078 h 3078"/>
              <a:gd name="T8" fmla="*/ 0 w 6959"/>
              <a:gd name="T9" fmla="*/ 1539 h 3078"/>
              <a:gd name="T10" fmla="*/ 359 w 6959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959" h="3078">
                <a:moveTo>
                  <a:pt x="6600" y="0"/>
                </a:moveTo>
                <a:cubicBezTo>
                  <a:pt x="6830" y="464"/>
                  <a:pt x="6959" y="986"/>
                  <a:pt x="6959" y="1539"/>
                </a:cubicBezTo>
                <a:cubicBezTo>
                  <a:pt x="6959" y="2092"/>
                  <a:pt x="6830" y="2614"/>
                  <a:pt x="6600" y="3078"/>
                </a:cubicBezTo>
                <a:moveTo>
                  <a:pt x="359" y="3078"/>
                </a:moveTo>
                <a:cubicBezTo>
                  <a:pt x="129" y="2614"/>
                  <a:pt x="0" y="2092"/>
                  <a:pt x="0" y="1539"/>
                </a:cubicBezTo>
                <a:cubicBezTo>
                  <a:pt x="0" y="986"/>
                  <a:pt x="129" y="464"/>
                  <a:pt x="359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sp>
        <p:nvSpPr>
          <p:cNvPr id="9" name="Freeform 30"/>
          <p:cNvSpPr>
            <a:spLocks noEditPoints="1"/>
          </p:cNvSpPr>
          <p:nvPr/>
        </p:nvSpPr>
        <p:spPr bwMode="auto">
          <a:xfrm>
            <a:off x="849028" y="699542"/>
            <a:ext cx="7448329" cy="3300676"/>
          </a:xfrm>
          <a:custGeom>
            <a:avLst/>
            <a:gdLst>
              <a:gd name="T0" fmla="*/ 7954 w 8251"/>
              <a:gd name="T1" fmla="*/ 0 h 3078"/>
              <a:gd name="T2" fmla="*/ 8251 w 8251"/>
              <a:gd name="T3" fmla="*/ 1539 h 3078"/>
              <a:gd name="T4" fmla="*/ 7954 w 8251"/>
              <a:gd name="T5" fmla="*/ 3078 h 3078"/>
              <a:gd name="T6" fmla="*/ 297 w 8251"/>
              <a:gd name="T7" fmla="*/ 3078 h 3078"/>
              <a:gd name="T8" fmla="*/ 0 w 8251"/>
              <a:gd name="T9" fmla="*/ 1539 h 3078"/>
              <a:gd name="T10" fmla="*/ 297 w 8251"/>
              <a:gd name="T11" fmla="*/ 0 h 3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251" h="3078">
                <a:moveTo>
                  <a:pt x="7954" y="0"/>
                </a:moveTo>
                <a:cubicBezTo>
                  <a:pt x="8146" y="475"/>
                  <a:pt x="8251" y="995"/>
                  <a:pt x="8251" y="1539"/>
                </a:cubicBezTo>
                <a:cubicBezTo>
                  <a:pt x="8251" y="2083"/>
                  <a:pt x="8146" y="2602"/>
                  <a:pt x="7954" y="3078"/>
                </a:cubicBezTo>
                <a:moveTo>
                  <a:pt x="297" y="3078"/>
                </a:moveTo>
                <a:cubicBezTo>
                  <a:pt x="106" y="2602"/>
                  <a:pt x="0" y="2083"/>
                  <a:pt x="0" y="1539"/>
                </a:cubicBezTo>
                <a:cubicBezTo>
                  <a:pt x="0" y="995"/>
                  <a:pt x="106" y="475"/>
                  <a:pt x="297" y="0"/>
                </a:cubicBezTo>
              </a:path>
            </a:pathLst>
          </a:custGeom>
          <a:noFill/>
          <a:ln w="9525" cap="flat">
            <a:gradFill>
              <a:gsLst>
                <a:gs pos="60000">
                  <a:schemeClr val="bg1">
                    <a:lumMod val="65000"/>
                  </a:schemeClr>
                </a:gs>
                <a:gs pos="40000">
                  <a:schemeClr val="bg1">
                    <a:lumMod val="65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defTabSz="685800"/>
            <a:endParaRPr lang="zh-CN" altLang="en-US" sz="1400">
              <a:solidFill>
                <a:prstClr val="black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703890" y="1438149"/>
            <a:ext cx="1825088" cy="1728000"/>
            <a:chOff x="1822291" y="1343919"/>
            <a:chExt cx="2433134" cy="2304000"/>
          </a:xfrm>
        </p:grpSpPr>
        <p:sp>
          <p:nvSpPr>
            <p:cNvPr id="11" name="椭圆 10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1822291" y="1393778"/>
              <a:ext cx="2433134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 defTabSz="685800"/>
              <a:r>
                <a:rPr lang="zh-CN" altLang="en-US" sz="1400" b="1" dirty="0">
                  <a:solidFill>
                    <a:srgbClr val="FFA538"/>
                  </a:solidFill>
                  <a:latin typeface="微软雅黑" panose="020B0503020204020204" charset="-122"/>
                  <a:ea typeface="微软雅黑" panose="020B0503020204020204" charset="-122"/>
                </a:rPr>
                <a:t>用户与权限管理</a:t>
              </a:r>
            </a:p>
          </p:txBody>
        </p:sp>
      </p:grpSp>
      <p:sp>
        <p:nvSpPr>
          <p:cNvPr id="13" name="TextBox 26"/>
          <p:cNvSpPr txBox="1"/>
          <p:nvPr/>
        </p:nvSpPr>
        <p:spPr>
          <a:xfrm>
            <a:off x="3588552" y="3547419"/>
            <a:ext cx="1027882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A538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 </a:t>
            </a:r>
            <a:r>
              <a:rPr lang="zh-CN" altLang="en-US" sz="1000" kern="0" dirty="0">
                <a:solidFill>
                  <a:srgbClr val="FFA538"/>
                </a:solidFill>
                <a:latin typeface="微软雅黑" panose="020B0503020204020204" charset="-122"/>
                <a:ea typeface="微软雅黑" panose="020B0503020204020204" charset="-122"/>
              </a:rPr>
              <a:t>用户和用户组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srgbClr val="FFA538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TextBox 27"/>
          <p:cNvSpPr txBox="1"/>
          <p:nvPr/>
        </p:nvSpPr>
        <p:spPr>
          <a:xfrm>
            <a:off x="4666884" y="3547419"/>
            <a:ext cx="985236" cy="214949"/>
          </a:xfrm>
          <a:prstGeom prst="rect">
            <a:avLst/>
          </a:prstGeom>
          <a:noFill/>
        </p:spPr>
        <p:txBody>
          <a:bodyPr wrap="square" lIns="60469" tIns="30235" rIns="60469" bIns="30235" rtlCol="0">
            <a:spAutoFit/>
          </a:bodyPr>
          <a:lstStyle/>
          <a:p>
            <a:pPr lvl="0"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A538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√</a:t>
            </a:r>
            <a:r>
              <a:rPr lang="zh-CN" altLang="en-US" sz="1000" kern="0" noProof="0" dirty="0">
                <a:solidFill>
                  <a:srgbClr val="FFA538"/>
                </a:solidFill>
                <a:latin typeface="微软雅黑" panose="020B0503020204020204" charset="-122"/>
                <a:ea typeface="微软雅黑" panose="020B0503020204020204" charset="-122"/>
              </a:rPr>
              <a:t>文件权限管理</a:t>
            </a:r>
            <a:endParaRPr lang="zh-CN" altLang="en-US" sz="1000" kern="0" dirty="0">
              <a:solidFill>
                <a:srgbClr val="FFA53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Tm="0">
        <p:checker/>
      </p:transition>
    </mc:Choice>
    <mc:Fallback xmlns=""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bldLvl="0" animBg="1"/>
      <p:bldP spid="7" grpId="0" animBg="1"/>
      <p:bldP spid="8" grpId="0" animBg="1"/>
      <p:bldP spid="9" grpId="0" animBg="1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圆角矩形 17"/>
          <p:cNvSpPr/>
          <p:nvPr/>
        </p:nvSpPr>
        <p:spPr>
          <a:xfrm>
            <a:off x="275303" y="1894035"/>
            <a:ext cx="8868697" cy="31350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r"/>
            <a:r>
              <a:rPr kumimoji="1" lang="zh-CN" altLang="en-US" sz="1800" b="1" dirty="0"/>
              <a:t>用户组</a:t>
            </a:r>
          </a:p>
        </p:txBody>
      </p:sp>
      <p:sp>
        <p:nvSpPr>
          <p:cNvPr id="17" name="圆角矩形 16"/>
          <p:cNvSpPr/>
          <p:nvPr/>
        </p:nvSpPr>
        <p:spPr>
          <a:xfrm>
            <a:off x="6040719" y="2054940"/>
            <a:ext cx="2062402" cy="2930013"/>
          </a:xfrm>
          <a:prstGeom prst="roundRect">
            <a:avLst/>
          </a:prstGeom>
          <a:ln>
            <a:solidFill>
              <a:srgbClr val="00A6B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3236092" y="2054941"/>
            <a:ext cx="2062402" cy="2930013"/>
          </a:xfrm>
          <a:prstGeom prst="roundRect">
            <a:avLst/>
          </a:prstGeom>
          <a:ln>
            <a:solidFill>
              <a:srgbClr val="00A6B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717755" y="2054942"/>
            <a:ext cx="2062402" cy="2930013"/>
          </a:xfrm>
          <a:prstGeom prst="roundRect">
            <a:avLst/>
          </a:prstGeom>
          <a:ln>
            <a:solidFill>
              <a:srgbClr val="00A6B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2780157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FA538"/>
                </a:solidFill>
                <a:latin typeface="微软雅黑" panose="020B0503020204020204" charset="-122"/>
                <a:ea typeface="微软雅黑" panose="020B0503020204020204" charset="-122"/>
              </a:rPr>
              <a:t>用户和用户组</a:t>
            </a:r>
          </a:p>
        </p:txBody>
      </p:sp>
      <p:pic>
        <p:nvPicPr>
          <p:cNvPr id="2" name="图片 1"/>
          <p:cNvPicPr/>
          <p:nvPr/>
        </p:nvPicPr>
        <p:blipFill>
          <a:blip r:embed="rId2"/>
          <a:stretch>
            <a:fillRect/>
          </a:stretch>
        </p:blipFill>
        <p:spPr>
          <a:xfrm>
            <a:off x="1119351" y="2262531"/>
            <a:ext cx="1189703" cy="1018254"/>
          </a:xfrm>
          <a:prstGeom prst="rect">
            <a:avLst/>
          </a:prstGeom>
        </p:spPr>
      </p:pic>
      <p:pic>
        <p:nvPicPr>
          <p:cNvPr id="3" name="图片 2"/>
          <p:cNvPicPr/>
          <p:nvPr/>
        </p:nvPicPr>
        <p:blipFill>
          <a:blip r:embed="rId3"/>
          <a:stretch>
            <a:fillRect/>
          </a:stretch>
        </p:blipFill>
        <p:spPr>
          <a:xfrm>
            <a:off x="6389501" y="2365346"/>
            <a:ext cx="1189703" cy="1018254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4"/>
          <a:stretch>
            <a:fillRect/>
          </a:stretch>
        </p:blipFill>
        <p:spPr>
          <a:xfrm>
            <a:off x="3754426" y="2365346"/>
            <a:ext cx="1189703" cy="1018254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5"/>
          <a:stretch>
            <a:fillRect/>
          </a:stretch>
        </p:blipFill>
        <p:spPr>
          <a:xfrm>
            <a:off x="3754426" y="861667"/>
            <a:ext cx="1189703" cy="1157954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6"/>
          <a:stretch>
            <a:fillRect/>
          </a:stretch>
        </p:blipFill>
        <p:spPr>
          <a:xfrm>
            <a:off x="1333284" y="3540724"/>
            <a:ext cx="818453" cy="685069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6"/>
          <a:stretch>
            <a:fillRect/>
          </a:stretch>
        </p:blipFill>
        <p:spPr>
          <a:xfrm>
            <a:off x="3901910" y="3540724"/>
            <a:ext cx="896232" cy="685069"/>
          </a:xfrm>
          <a:prstGeom prst="rect">
            <a:avLst/>
          </a:prstGeom>
        </p:spPr>
      </p:pic>
      <p:pic>
        <p:nvPicPr>
          <p:cNvPr id="9" name="图片 8"/>
          <p:cNvPicPr/>
          <p:nvPr/>
        </p:nvPicPr>
        <p:blipFill>
          <a:blip r:embed="rId6"/>
          <a:stretch>
            <a:fillRect/>
          </a:stretch>
        </p:blipFill>
        <p:spPr>
          <a:xfrm>
            <a:off x="6548315" y="3540725"/>
            <a:ext cx="969491" cy="685068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82302" y="1071312"/>
            <a:ext cx="24988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b="1" dirty="0"/>
              <a:t>在一个开发组当中，有文件是大家都可以更改的，怎样方便的管理这些权限呢？</a:t>
            </a:r>
          </a:p>
        </p:txBody>
      </p:sp>
      <p:sp>
        <p:nvSpPr>
          <p:cNvPr id="12" name="矩形 11"/>
          <p:cNvSpPr/>
          <p:nvPr/>
        </p:nvSpPr>
        <p:spPr>
          <a:xfrm>
            <a:off x="1421493" y="4220170"/>
            <a:ext cx="5854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zh-CN" alt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117892" y="4269957"/>
            <a:ext cx="5613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zh-CN" alt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756381" y="4220170"/>
            <a:ext cx="5533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zh-CN" alt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860095" y="1066398"/>
            <a:ext cx="24236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b="1" dirty="0"/>
              <a:t>每个人也有自己的家目录，自己的个人文件别人是不能修改的，如何进行控制呢？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90095" y="339246"/>
            <a:ext cx="24988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b="1" dirty="0"/>
              <a:t>可以给每个人创建一个用户，各自的文件就在各自的用户家目录下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6389685" y="23107"/>
            <a:ext cx="24236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b="1" dirty="0"/>
              <a:t>让同一个开发组的人在一个用户组，给这个组的人增加权限，就可以避免重复添加权限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8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7" grpId="0" animBg="1"/>
      <p:bldP spid="16" grpId="0" animBg="1"/>
      <p:bldP spid="11" grpId="0" animBg="1"/>
      <p:bldP spid="4" grpId="0" animBg="1"/>
      <p:bldP spid="10" grpId="0"/>
      <p:bldP spid="10" grpId="1"/>
      <p:bldP spid="12" grpId="0"/>
      <p:bldP spid="13" grpId="0"/>
      <p:bldP spid="14" grpId="0"/>
      <p:bldP spid="15" grpId="0"/>
      <p:bldP spid="15" grpId="1"/>
      <p:bldP spid="19" grpId="0"/>
      <p:bldP spid="2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jM4MzdhZjRhZDNhZGRiMmRmM2VlMDFlNjEzNGE5YzUifQ=="/>
</p:tagLst>
</file>

<file path=ppt/theme/theme1.xml><?xml version="1.0" encoding="utf-8"?>
<a:theme xmlns:a="http://schemas.openxmlformats.org/drawingml/2006/main" name="第一PPT,www.1ppt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2069</TotalTime>
  <Words>2697</Words>
  <Application>Microsoft Office PowerPoint</Application>
  <PresentationFormat>全屏显示(16:9)</PresentationFormat>
  <Paragraphs>316</Paragraphs>
  <Slides>30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6" baseType="lpstr">
      <vt:lpstr>Abadi MT Condensed Extra Bold</vt:lpstr>
      <vt:lpstr>Heiti SC Medium</vt:lpstr>
      <vt:lpstr>PMingLiU</vt:lpstr>
      <vt:lpstr>等线</vt:lpstr>
      <vt:lpstr>方正兰亭超细黑简体</vt:lpstr>
      <vt:lpstr>黑体</vt:lpstr>
      <vt:lpstr>华文细黑</vt:lpstr>
      <vt:lpstr>时尚中黑简体</vt:lpstr>
      <vt:lpstr>宋体</vt:lpstr>
      <vt:lpstr>微软雅黑</vt:lpstr>
      <vt:lpstr>造字工房悦黑体验版细体</vt:lpstr>
      <vt:lpstr>Arial</vt:lpstr>
      <vt:lpstr>Calibri</vt:lpstr>
      <vt:lpstr>Calibri Light</vt:lpstr>
      <vt:lpstr>Impact</vt:lpstr>
      <vt:lpstr>第一PPT,www.1ppt.com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www.1ppt.com</dc:title>
  <dc:creator>www.1ppt.com</dc:creator>
  <cp:lastModifiedBy>陈 亮</cp:lastModifiedBy>
  <cp:revision>77</cp:revision>
  <dcterms:created xsi:type="dcterms:W3CDTF">2016-07-16T02:16:00Z</dcterms:created>
  <dcterms:modified xsi:type="dcterms:W3CDTF">2022-07-16T16:16:42Z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2052-11.1.0.11636</vt:lpwstr>
  </property>
  <property fmtid="{D5CDD505-2E9C-101B-9397-08002B2CF9AE}" pid="3" name="ICV">
    <vt:lpwstr>A3AF84251395424C84D91F257DC256FF</vt:lpwstr>
  </property>
</Properties>
</file>

<file path=docProps/thumbnail.jpeg>
</file>